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92" r:id="rId17"/>
    <p:sldId id="271" r:id="rId18"/>
    <p:sldId id="545" r:id="rId19"/>
    <p:sldId id="546" r:id="rId20"/>
    <p:sldId id="583" r:id="rId21"/>
    <p:sldId id="584" r:id="rId22"/>
    <p:sldId id="580" r:id="rId23"/>
    <p:sldId id="585" r:id="rId24"/>
    <p:sldId id="544" r:id="rId25"/>
    <p:sldId id="270" r:id="rId26"/>
    <p:sldId id="272" r:id="rId27"/>
    <p:sldId id="273" r:id="rId28"/>
    <p:sldId id="27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511" autoAdjust="0"/>
  </p:normalViewPr>
  <p:slideViewPr>
    <p:cSldViewPr snapToGrid="0">
      <p:cViewPr varScale="1">
        <p:scale>
          <a:sx n="143" d="100"/>
          <a:sy n="143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72e65871ca4ff38" providerId="LiveId" clId="{1B93E096-2500-423C-854C-D17FB6891567}"/>
    <pc:docChg chg="custSel addSld delSld modSld sldOrd">
      <pc:chgData name="" userId="f72e65871ca4ff38" providerId="LiveId" clId="{1B93E096-2500-423C-854C-D17FB6891567}" dt="2021-08-27T16:09:58.712" v="178" actId="478"/>
      <pc:docMkLst>
        <pc:docMk/>
      </pc:docMkLst>
      <pc:sldChg chg="modSp">
        <pc:chgData name="" userId="f72e65871ca4ff38" providerId="LiveId" clId="{1B93E096-2500-423C-854C-D17FB6891567}" dt="2021-08-27T14:44:01.707" v="139" actId="27636"/>
        <pc:sldMkLst>
          <pc:docMk/>
          <pc:sldMk cId="2559328183" sldId="257"/>
        </pc:sldMkLst>
        <pc:spChg chg="mod">
          <ac:chgData name="" userId="f72e65871ca4ff38" providerId="LiveId" clId="{1B93E096-2500-423C-854C-D17FB6891567}" dt="2021-08-27T14:44:01.707" v="139" actId="27636"/>
          <ac:spMkLst>
            <pc:docMk/>
            <pc:sldMk cId="2559328183" sldId="257"/>
            <ac:spMk id="3" creationId="{BEA01B59-AA73-44AC-A5FF-B3DF298EC78E}"/>
          </ac:spMkLst>
        </pc:spChg>
      </pc:sldChg>
      <pc:sldChg chg="modSp">
        <pc:chgData name="" userId="f72e65871ca4ff38" providerId="LiveId" clId="{1B93E096-2500-423C-854C-D17FB6891567}" dt="2021-08-27T07:57:21.182" v="77" actId="14100"/>
        <pc:sldMkLst>
          <pc:docMk/>
          <pc:sldMk cId="1125984853" sldId="258"/>
        </pc:sldMkLst>
        <pc:spChg chg="mod">
          <ac:chgData name="" userId="f72e65871ca4ff38" providerId="LiveId" clId="{1B93E096-2500-423C-854C-D17FB6891567}" dt="2021-08-27T07:57:21.182" v="77" actId="14100"/>
          <ac:spMkLst>
            <pc:docMk/>
            <pc:sldMk cId="1125984853" sldId="258"/>
            <ac:spMk id="3" creationId="{16257541-710D-417E-AE27-95839E6B0373}"/>
          </ac:spMkLst>
        </pc:spChg>
      </pc:sldChg>
      <pc:sldChg chg="modSp">
        <pc:chgData name="" userId="f72e65871ca4ff38" providerId="LiveId" clId="{1B93E096-2500-423C-854C-D17FB6891567}" dt="2021-08-27T07:58:18.586" v="84" actId="27636"/>
        <pc:sldMkLst>
          <pc:docMk/>
          <pc:sldMk cId="955256137" sldId="260"/>
        </pc:sldMkLst>
        <pc:spChg chg="mod">
          <ac:chgData name="" userId="f72e65871ca4ff38" providerId="LiveId" clId="{1B93E096-2500-423C-854C-D17FB6891567}" dt="2021-08-27T07:58:18.586" v="84" actId="27636"/>
          <ac:spMkLst>
            <pc:docMk/>
            <pc:sldMk cId="955256137" sldId="260"/>
            <ac:spMk id="3" creationId="{03270600-43C5-4AD1-A07A-4A545015A478}"/>
          </ac:spMkLst>
        </pc:spChg>
      </pc:sldChg>
      <pc:sldChg chg="modSp">
        <pc:chgData name="" userId="f72e65871ca4ff38" providerId="LiveId" clId="{1B93E096-2500-423C-854C-D17FB6891567}" dt="2021-08-27T08:01:07.895" v="90" actId="1036"/>
        <pc:sldMkLst>
          <pc:docMk/>
          <pc:sldMk cId="4190812863" sldId="261"/>
        </pc:sldMkLst>
        <pc:spChg chg="mod">
          <ac:chgData name="" userId="f72e65871ca4ff38" providerId="LiveId" clId="{1B93E096-2500-423C-854C-D17FB6891567}" dt="2021-08-27T08:01:07.895" v="90" actId="1036"/>
          <ac:spMkLst>
            <pc:docMk/>
            <pc:sldMk cId="4190812863" sldId="261"/>
            <ac:spMk id="3" creationId="{6A6C79B3-DE68-4B3C-AB53-8B3BB8CEA046}"/>
          </ac:spMkLst>
        </pc:spChg>
      </pc:sldChg>
      <pc:sldChg chg="modSp">
        <pc:chgData name="" userId="f72e65871ca4ff38" providerId="LiveId" clId="{1B93E096-2500-423C-854C-D17FB6891567}" dt="2021-08-27T08:19:50.924" v="133" actId="1076"/>
        <pc:sldMkLst>
          <pc:docMk/>
          <pc:sldMk cId="2846056851" sldId="262"/>
        </pc:sldMkLst>
        <pc:picChg chg="mod">
          <ac:chgData name="" userId="f72e65871ca4ff38" providerId="LiveId" clId="{1B93E096-2500-423C-854C-D17FB6891567}" dt="2021-08-27T08:19:50.924" v="133" actId="1076"/>
          <ac:picMkLst>
            <pc:docMk/>
            <pc:sldMk cId="2846056851" sldId="262"/>
            <ac:picMk id="2050" creationId="{97470BBB-179F-4590-9667-6B6B1F07240F}"/>
          </ac:picMkLst>
        </pc:picChg>
      </pc:sldChg>
      <pc:sldChg chg="modSp">
        <pc:chgData name="" userId="f72e65871ca4ff38" providerId="LiveId" clId="{1B93E096-2500-423C-854C-D17FB6891567}" dt="2021-08-27T08:17:16.197" v="129" actId="14100"/>
        <pc:sldMkLst>
          <pc:docMk/>
          <pc:sldMk cId="817555097" sldId="263"/>
        </pc:sldMkLst>
        <pc:spChg chg="mod">
          <ac:chgData name="" userId="f72e65871ca4ff38" providerId="LiveId" clId="{1B93E096-2500-423C-854C-D17FB6891567}" dt="2021-08-27T08:17:16.197" v="129" actId="14100"/>
          <ac:spMkLst>
            <pc:docMk/>
            <pc:sldMk cId="817555097" sldId="263"/>
            <ac:spMk id="3" creationId="{F760BCB7-3118-4461-A637-009F60198113}"/>
          </ac:spMkLst>
        </pc:spChg>
      </pc:sldChg>
      <pc:sldChg chg="modSp">
        <pc:chgData name="" userId="f72e65871ca4ff38" providerId="LiveId" clId="{1B93E096-2500-423C-854C-D17FB6891567}" dt="2021-08-27T08:03:19.846" v="98" actId="1076"/>
        <pc:sldMkLst>
          <pc:docMk/>
          <pc:sldMk cId="335646261" sldId="264"/>
        </pc:sldMkLst>
        <pc:spChg chg="mod">
          <ac:chgData name="" userId="f72e65871ca4ff38" providerId="LiveId" clId="{1B93E096-2500-423C-854C-D17FB6891567}" dt="2021-08-27T08:03:19.846" v="98" actId="1076"/>
          <ac:spMkLst>
            <pc:docMk/>
            <pc:sldMk cId="335646261" sldId="264"/>
            <ac:spMk id="3" creationId="{A1E3A4DA-90A1-4914-A591-1B42B45E328B}"/>
          </ac:spMkLst>
        </pc:spChg>
      </pc:sldChg>
      <pc:sldChg chg="modSp">
        <pc:chgData name="" userId="f72e65871ca4ff38" providerId="LiveId" clId="{1B93E096-2500-423C-854C-D17FB6891567}" dt="2021-08-27T08:05:47.264" v="107" actId="14100"/>
        <pc:sldMkLst>
          <pc:docMk/>
          <pc:sldMk cId="4267056721" sldId="265"/>
        </pc:sldMkLst>
        <pc:spChg chg="mod">
          <ac:chgData name="" userId="f72e65871ca4ff38" providerId="LiveId" clId="{1B93E096-2500-423C-854C-D17FB6891567}" dt="2021-08-27T08:05:47.264" v="107" actId="14100"/>
          <ac:spMkLst>
            <pc:docMk/>
            <pc:sldMk cId="4267056721" sldId="265"/>
            <ac:spMk id="3" creationId="{B78049AF-CF6B-4F8F-8122-DBCE923DE151}"/>
          </ac:spMkLst>
        </pc:spChg>
      </pc:sldChg>
      <pc:sldChg chg="modSp">
        <pc:chgData name="" userId="f72e65871ca4ff38" providerId="LiveId" clId="{1B93E096-2500-423C-854C-D17FB6891567}" dt="2021-08-27T08:09:56.522" v="110" actId="1036"/>
        <pc:sldMkLst>
          <pc:docMk/>
          <pc:sldMk cId="3813595496" sldId="270"/>
        </pc:sldMkLst>
        <pc:spChg chg="mod">
          <ac:chgData name="" userId="f72e65871ca4ff38" providerId="LiveId" clId="{1B93E096-2500-423C-854C-D17FB6891567}" dt="2021-08-27T08:09:22.964" v="109" actId="120"/>
          <ac:spMkLst>
            <pc:docMk/>
            <pc:sldMk cId="3813595496" sldId="270"/>
            <ac:spMk id="8" creationId="{0821C5F7-06C9-4F7C-925E-3C46323DCA22}"/>
          </ac:spMkLst>
        </pc:spChg>
        <pc:spChg chg="mod">
          <ac:chgData name="" userId="f72e65871ca4ff38" providerId="LiveId" clId="{1B93E096-2500-423C-854C-D17FB6891567}" dt="2021-08-27T08:09:56.522" v="110" actId="1036"/>
          <ac:spMkLst>
            <pc:docMk/>
            <pc:sldMk cId="3813595496" sldId="270"/>
            <ac:spMk id="9" creationId="{DD91FE00-0C55-43BE-A904-DD8A612C187B}"/>
          </ac:spMkLst>
        </pc:spChg>
      </pc:sldChg>
      <pc:sldChg chg="ord">
        <pc:chgData name="" userId="f72e65871ca4ff38" providerId="LiveId" clId="{1B93E096-2500-423C-854C-D17FB6891567}" dt="2021-08-27T14:50:12.676" v="150"/>
        <pc:sldMkLst>
          <pc:docMk/>
          <pc:sldMk cId="4123310701" sldId="271"/>
        </pc:sldMkLst>
      </pc:sldChg>
      <pc:sldChg chg="modSp">
        <pc:chgData name="" userId="f72e65871ca4ff38" providerId="LiveId" clId="{1B93E096-2500-423C-854C-D17FB6891567}" dt="2021-08-27T08:10:51.368" v="111" actId="313"/>
        <pc:sldMkLst>
          <pc:docMk/>
          <pc:sldMk cId="3825546690" sldId="273"/>
        </pc:sldMkLst>
        <pc:spChg chg="mod">
          <ac:chgData name="" userId="f72e65871ca4ff38" providerId="LiveId" clId="{1B93E096-2500-423C-854C-D17FB6891567}" dt="2021-08-27T08:10:51.368" v="111" actId="313"/>
          <ac:spMkLst>
            <pc:docMk/>
            <pc:sldMk cId="3825546690" sldId="273"/>
            <ac:spMk id="3" creationId="{EB23CAB4-A0CB-4EA1-8F88-E3537809F5FC}"/>
          </ac:spMkLst>
        </pc:spChg>
      </pc:sldChg>
      <pc:sldChg chg="modSp">
        <pc:chgData name="" userId="f72e65871ca4ff38" providerId="LiveId" clId="{1B93E096-2500-423C-854C-D17FB6891567}" dt="2021-08-27T08:21:51.128" v="137" actId="1076"/>
        <pc:sldMkLst>
          <pc:docMk/>
          <pc:sldMk cId="66893874" sldId="274"/>
        </pc:sldMkLst>
        <pc:picChg chg="mod">
          <ac:chgData name="" userId="f72e65871ca4ff38" providerId="LiveId" clId="{1B93E096-2500-423C-854C-D17FB6891567}" dt="2021-08-27T08:21:51.128" v="137" actId="1076"/>
          <ac:picMkLst>
            <pc:docMk/>
            <pc:sldMk cId="66893874" sldId="274"/>
            <ac:picMk id="5" creationId="{BA6C03BF-B6C5-40A0-9D79-9C2BE0B85C6D}"/>
          </ac:picMkLst>
        </pc:picChg>
      </pc:sldChg>
      <pc:sldChg chg="modSp">
        <pc:chgData name="" userId="f72e65871ca4ff38" providerId="LiveId" clId="{1B93E096-2500-423C-854C-D17FB6891567}" dt="2021-08-27T15:46:41.887" v="173" actId="6549"/>
        <pc:sldMkLst>
          <pc:docMk/>
          <pc:sldMk cId="1239300630" sldId="275"/>
        </pc:sldMkLst>
        <pc:spChg chg="mod">
          <ac:chgData name="" userId="f72e65871ca4ff38" providerId="LiveId" clId="{1B93E096-2500-423C-854C-D17FB6891567}" dt="2021-08-27T15:46:41.887" v="173" actId="6549"/>
          <ac:spMkLst>
            <pc:docMk/>
            <pc:sldMk cId="1239300630" sldId="275"/>
            <ac:spMk id="3" creationId="{336E8DD7-8F60-4278-8CA0-AB78447E719B}"/>
          </ac:spMkLst>
        </pc:spChg>
      </pc:sldChg>
      <pc:sldChg chg="modSp">
        <pc:chgData name="" userId="f72e65871ca4ff38" providerId="LiveId" clId="{1B93E096-2500-423C-854C-D17FB6891567}" dt="2021-08-27T08:12:02.054" v="117" actId="1036"/>
        <pc:sldMkLst>
          <pc:docMk/>
          <pc:sldMk cId="895304595" sldId="277"/>
        </pc:sldMkLst>
        <pc:picChg chg="mod">
          <ac:chgData name="" userId="f72e65871ca4ff38" providerId="LiveId" clId="{1B93E096-2500-423C-854C-D17FB6891567}" dt="2021-08-27T08:12:02.054" v="117" actId="1036"/>
          <ac:picMkLst>
            <pc:docMk/>
            <pc:sldMk cId="895304595" sldId="277"/>
            <ac:picMk id="4" creationId="{99B2C3C6-224A-4086-9A4B-9198B5157C41}"/>
          </ac:picMkLst>
        </pc:picChg>
      </pc:sldChg>
      <pc:sldChg chg="modSp">
        <pc:chgData name="" userId="f72e65871ca4ff38" providerId="LiveId" clId="{1B93E096-2500-423C-854C-D17FB6891567}" dt="2021-08-27T08:12:13.752" v="118" actId="1076"/>
        <pc:sldMkLst>
          <pc:docMk/>
          <pc:sldMk cId="360918190" sldId="278"/>
        </pc:sldMkLst>
        <pc:picChg chg="mod">
          <ac:chgData name="" userId="f72e65871ca4ff38" providerId="LiveId" clId="{1B93E096-2500-423C-854C-D17FB6891567}" dt="2021-08-27T08:12:13.752" v="118" actId="1076"/>
          <ac:picMkLst>
            <pc:docMk/>
            <pc:sldMk cId="360918190" sldId="278"/>
            <ac:picMk id="6" creationId="{2641CA07-069B-4C20-83B7-149AE3C52612}"/>
          </ac:picMkLst>
        </pc:picChg>
      </pc:sldChg>
      <pc:sldChg chg="modSp">
        <pc:chgData name="" userId="f72e65871ca4ff38" providerId="LiveId" clId="{1B93E096-2500-423C-854C-D17FB6891567}" dt="2021-08-27T08:12:55.189" v="120" actId="1076"/>
        <pc:sldMkLst>
          <pc:docMk/>
          <pc:sldMk cId="346585563" sldId="279"/>
        </pc:sldMkLst>
        <pc:picChg chg="mod">
          <ac:chgData name="" userId="f72e65871ca4ff38" providerId="LiveId" clId="{1B93E096-2500-423C-854C-D17FB6891567}" dt="2021-08-27T08:12:55.189" v="120" actId="1076"/>
          <ac:picMkLst>
            <pc:docMk/>
            <pc:sldMk cId="346585563" sldId="279"/>
            <ac:picMk id="5" creationId="{2E9CC2DE-880E-43FD-8E79-CE6A95045908}"/>
          </ac:picMkLst>
        </pc:picChg>
      </pc:sldChg>
      <pc:sldChg chg="modSp">
        <pc:chgData name="" userId="f72e65871ca4ff38" providerId="LiveId" clId="{1B93E096-2500-423C-854C-D17FB6891567}" dt="2021-08-27T08:13:46.282" v="121" actId="1076"/>
        <pc:sldMkLst>
          <pc:docMk/>
          <pc:sldMk cId="375634214" sldId="280"/>
        </pc:sldMkLst>
        <pc:picChg chg="mod">
          <ac:chgData name="" userId="f72e65871ca4ff38" providerId="LiveId" clId="{1B93E096-2500-423C-854C-D17FB6891567}" dt="2021-08-27T08:13:46.282" v="121" actId="1076"/>
          <ac:picMkLst>
            <pc:docMk/>
            <pc:sldMk cId="375634214" sldId="280"/>
            <ac:picMk id="5" creationId="{53538960-FF7E-415A-A274-52CEF9C5A304}"/>
          </ac:picMkLst>
        </pc:picChg>
      </pc:sldChg>
      <pc:sldChg chg="delSp modSp">
        <pc:chgData name="" userId="f72e65871ca4ff38" providerId="LiveId" clId="{1B93E096-2500-423C-854C-D17FB6891567}" dt="2021-08-27T08:13:57.560" v="123" actId="478"/>
        <pc:sldMkLst>
          <pc:docMk/>
          <pc:sldMk cId="1392520090" sldId="282"/>
        </pc:sldMkLst>
        <pc:spChg chg="del mod">
          <ac:chgData name="" userId="f72e65871ca4ff38" providerId="LiveId" clId="{1B93E096-2500-423C-854C-D17FB6891567}" dt="2021-08-27T08:13:57.560" v="123" actId="478"/>
          <ac:spMkLst>
            <pc:docMk/>
            <pc:sldMk cId="1392520090" sldId="282"/>
            <ac:spMk id="2" creationId="{35B8F7D1-B9DF-4B69-9967-CBB584D172AF}"/>
          </ac:spMkLst>
        </pc:spChg>
      </pc:sldChg>
      <pc:sldChg chg="modSp">
        <pc:chgData name="" userId="f72e65871ca4ff38" providerId="LiveId" clId="{1B93E096-2500-423C-854C-D17FB6891567}" dt="2021-08-27T08:14:39.996" v="125" actId="1076"/>
        <pc:sldMkLst>
          <pc:docMk/>
          <pc:sldMk cId="1348373039" sldId="284"/>
        </pc:sldMkLst>
        <pc:picChg chg="mod">
          <ac:chgData name="" userId="f72e65871ca4ff38" providerId="LiveId" clId="{1B93E096-2500-423C-854C-D17FB6891567}" dt="2021-08-27T08:14:39.996" v="125" actId="1076"/>
          <ac:picMkLst>
            <pc:docMk/>
            <pc:sldMk cId="1348373039" sldId="284"/>
            <ac:picMk id="5" creationId="{A498B4EE-0139-4F06-A337-AE66357A4044}"/>
          </ac:picMkLst>
        </pc:picChg>
      </pc:sldChg>
      <pc:sldChg chg="modSp">
        <pc:chgData name="" userId="f72e65871ca4ff38" providerId="LiveId" clId="{1B93E096-2500-423C-854C-D17FB6891567}" dt="2021-08-27T16:09:21.787" v="176" actId="1076"/>
        <pc:sldMkLst>
          <pc:docMk/>
          <pc:sldMk cId="4131970068" sldId="287"/>
        </pc:sldMkLst>
        <pc:spChg chg="mod">
          <ac:chgData name="" userId="f72e65871ca4ff38" providerId="LiveId" clId="{1B93E096-2500-423C-854C-D17FB6891567}" dt="2021-08-27T16:09:21.787" v="176" actId="1076"/>
          <ac:spMkLst>
            <pc:docMk/>
            <pc:sldMk cId="4131970068" sldId="287"/>
            <ac:spMk id="4" creationId="{47FCD18D-490A-4ED0-BACC-22BC6C3B12BD}"/>
          </ac:spMkLst>
        </pc:spChg>
      </pc:sldChg>
      <pc:sldChg chg="modSp">
        <pc:chgData name="" userId="f72e65871ca4ff38" providerId="LiveId" clId="{1B93E096-2500-423C-854C-D17FB6891567}" dt="2021-08-27T16:09:33.035" v="177" actId="1076"/>
        <pc:sldMkLst>
          <pc:docMk/>
          <pc:sldMk cId="2321935279" sldId="289"/>
        </pc:sldMkLst>
        <pc:picChg chg="mod">
          <ac:chgData name="" userId="f72e65871ca4ff38" providerId="LiveId" clId="{1B93E096-2500-423C-854C-D17FB6891567}" dt="2021-08-27T16:09:33.035" v="177" actId="1076"/>
          <ac:picMkLst>
            <pc:docMk/>
            <pc:sldMk cId="2321935279" sldId="289"/>
            <ac:picMk id="7" creationId="{CA1CDCAF-B3C3-4E29-BBEB-16286D5574B4}"/>
          </ac:picMkLst>
        </pc:picChg>
      </pc:sldChg>
      <pc:sldChg chg="addSp delSp modSp add delAnim modAnim">
        <pc:chgData name="" userId="f72e65871ca4ff38" providerId="LiveId" clId="{1B93E096-2500-423C-854C-D17FB6891567}" dt="2021-08-27T16:09:58.712" v="178" actId="478"/>
        <pc:sldMkLst>
          <pc:docMk/>
          <pc:sldMk cId="2210482222" sldId="291"/>
        </pc:sldMkLst>
        <pc:spChg chg="del">
          <ac:chgData name="" userId="f72e65871ca4ff38" providerId="LiveId" clId="{1B93E096-2500-423C-854C-D17FB6891567}" dt="2021-08-27T14:47:01.521" v="141"/>
          <ac:spMkLst>
            <pc:docMk/>
            <pc:sldMk cId="2210482222" sldId="291"/>
            <ac:spMk id="3" creationId="{0CE19B87-54BF-4CF6-8A57-2DAAD1CFD29D}"/>
          </ac:spMkLst>
        </pc:spChg>
        <pc:spChg chg="add del mod">
          <ac:chgData name="" userId="f72e65871ca4ff38" providerId="LiveId" clId="{1B93E096-2500-423C-854C-D17FB6891567}" dt="2021-08-27T15:06:15.770" v="151"/>
          <ac:spMkLst>
            <pc:docMk/>
            <pc:sldMk cId="2210482222" sldId="291"/>
            <ac:spMk id="6" creationId="{9425BB33-A380-489B-8525-DFF3133A9CE2}"/>
          </ac:spMkLst>
        </pc:spChg>
        <pc:spChg chg="add del mod">
          <ac:chgData name="" userId="f72e65871ca4ff38" providerId="LiveId" clId="{1B93E096-2500-423C-854C-D17FB6891567}" dt="2021-08-27T15:44:49.635" v="153"/>
          <ac:spMkLst>
            <pc:docMk/>
            <pc:sldMk cId="2210482222" sldId="291"/>
            <ac:spMk id="9" creationId="{FA9BC1DC-8FA3-4854-A0FA-D6F1695D05B2}"/>
          </ac:spMkLst>
        </pc:spChg>
        <pc:spChg chg="add del mod">
          <ac:chgData name="" userId="f72e65871ca4ff38" providerId="LiveId" clId="{1B93E096-2500-423C-854C-D17FB6891567}" dt="2021-08-27T16:04:30.135" v="175"/>
          <ac:spMkLst>
            <pc:docMk/>
            <pc:sldMk cId="2210482222" sldId="291"/>
            <ac:spMk id="12" creationId="{7F98303C-0011-4168-9FC5-35D83A59910C}"/>
          </ac:spMkLst>
        </pc:spChg>
        <pc:spChg chg="add mod">
          <ac:chgData name="" userId="f72e65871ca4ff38" providerId="LiveId" clId="{1B93E096-2500-423C-854C-D17FB6891567}" dt="2021-08-27T16:09:58.712" v="178" actId="478"/>
          <ac:spMkLst>
            <pc:docMk/>
            <pc:sldMk cId="2210482222" sldId="291"/>
            <ac:spMk id="15" creationId="{0D6B20BC-9B02-47E5-9F7C-4F3EFC2BDA54}"/>
          </ac:spMkLst>
        </pc:spChg>
        <pc:picChg chg="add del mod">
          <ac:chgData name="" userId="f72e65871ca4ff38" providerId="LiveId" clId="{1B93E096-2500-423C-854C-D17FB6891567}" dt="2021-08-27T14:47:32.305" v="142" actId="478"/>
          <ac:picMkLst>
            <pc:docMk/>
            <pc:sldMk cId="2210482222" sldId="291"/>
            <ac:picMk id="4" creationId="{9CB18188-8C69-43F6-9F3E-B8734C96595E}"/>
          </ac:picMkLst>
        </pc:picChg>
        <pc:picChg chg="add del mod">
          <ac:chgData name="" userId="f72e65871ca4ff38" providerId="LiveId" clId="{1B93E096-2500-423C-854C-D17FB6891567}" dt="2021-08-27T15:06:48.334" v="152" actId="478"/>
          <ac:picMkLst>
            <pc:docMk/>
            <pc:sldMk cId="2210482222" sldId="291"/>
            <ac:picMk id="7" creationId="{DD46C063-7735-4F6D-BD57-5C3295906D6B}"/>
          </ac:picMkLst>
        </pc:picChg>
        <pc:picChg chg="add del mod">
          <ac:chgData name="" userId="f72e65871ca4ff38" providerId="LiveId" clId="{1B93E096-2500-423C-854C-D17FB6891567}" dt="2021-08-27T15:50:51.495" v="174" actId="478"/>
          <ac:picMkLst>
            <pc:docMk/>
            <pc:sldMk cId="2210482222" sldId="291"/>
            <ac:picMk id="10" creationId="{3C4D65B8-08CE-43D1-847B-A556698A3876}"/>
          </ac:picMkLst>
        </pc:picChg>
        <pc:picChg chg="add del mod">
          <ac:chgData name="" userId="f72e65871ca4ff38" providerId="LiveId" clId="{1B93E096-2500-423C-854C-D17FB6891567}" dt="2021-08-27T16:09:58.712" v="178" actId="478"/>
          <ac:picMkLst>
            <pc:docMk/>
            <pc:sldMk cId="2210482222" sldId="291"/>
            <ac:picMk id="13" creationId="{F4EF0380-F407-4C3F-A233-5E0910ADAF61}"/>
          </ac:picMkLst>
        </pc:picChg>
      </pc:sldChg>
      <pc:sldChg chg="del">
        <pc:chgData name="" userId="f72e65871ca4ff38" providerId="LiveId" clId="{1B93E096-2500-423C-854C-D17FB6891567}" dt="2021-08-27T14:49:49.259" v="145" actId="2696"/>
        <pc:sldMkLst>
          <pc:docMk/>
          <pc:sldMk cId="0" sldId="535"/>
        </pc:sldMkLst>
      </pc:sldChg>
      <pc:sldChg chg="del">
        <pc:chgData name="" userId="f72e65871ca4ff38" providerId="LiveId" clId="{1B93E096-2500-423C-854C-D17FB6891567}" dt="2021-08-27T14:49:49.262" v="146" actId="2696"/>
        <pc:sldMkLst>
          <pc:docMk/>
          <pc:sldMk cId="0" sldId="577"/>
        </pc:sldMkLst>
      </pc:sldChg>
      <pc:sldChg chg="modSp del">
        <pc:chgData name="" userId="f72e65871ca4ff38" providerId="LiveId" clId="{1B93E096-2500-423C-854C-D17FB6891567}" dt="2021-08-27T14:49:49.264" v="147" actId="2696"/>
        <pc:sldMkLst>
          <pc:docMk/>
          <pc:sldMk cId="0" sldId="578"/>
        </pc:sldMkLst>
        <pc:picChg chg="mod">
          <ac:chgData name="" userId="f72e65871ca4ff38" providerId="LiveId" clId="{1B93E096-2500-423C-854C-D17FB6891567}" dt="2021-08-27T14:49:28.675" v="144" actId="1076"/>
          <ac:picMkLst>
            <pc:docMk/>
            <pc:sldMk cId="0" sldId="578"/>
            <ac:picMk id="32770" creationId="{755AF30B-63DE-4629-8093-352DE781EF00}"/>
          </ac:picMkLst>
        </pc:picChg>
      </pc:sldChg>
      <pc:sldChg chg="del">
        <pc:chgData name="" userId="f72e65871ca4ff38" providerId="LiveId" clId="{1B93E096-2500-423C-854C-D17FB6891567}" dt="2021-08-27T14:48:48.830" v="143" actId="2696"/>
        <pc:sldMkLst>
          <pc:docMk/>
          <pc:sldMk cId="0" sldId="5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43A5F-5AB1-4B93-A0F6-0F76D4F66F31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5FDB0-6C98-4260-9445-703AE0BD8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1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1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1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>
            <a:extLst>
              <a:ext uri="{FF2B5EF4-FFF2-40B4-BE49-F238E27FC236}">
                <a16:creationId xmlns:a16="http://schemas.microsoft.com/office/drawing/2014/main" id="{A993E0CE-D706-4024-ACDE-E89BA04591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85BBA2C8-9063-47DB-B2F1-8B39813CF748}" type="slidenum">
              <a:rPr lang="en-US" altLang="en-US" sz="1000"/>
              <a:pPr/>
              <a:t>24</a:t>
            </a:fld>
            <a:endParaRPr lang="en-US" altLang="en-US" sz="10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CC774798-35C9-4104-A592-8C1C771A8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62A633E-14EB-4449-88F4-A296836F2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6661" tIns="48331" rIns="96661" bIns="48331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24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8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93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83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52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Yellow shows the regions that are differentially active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9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4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93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6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4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43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5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5FDB0-6C98-4260-9445-703AE0BD8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85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95137D86-A5EE-42A5-AB49-9358F8A92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8CBF54A3-3986-4A0E-9763-E4A0F572FA81}" type="slidenum">
              <a:rPr lang="en-US" altLang="en-US" sz="1000"/>
              <a:pPr/>
              <a:t>18</a:t>
            </a:fld>
            <a:endParaRPr lang="en-US" altLang="en-US" sz="10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1CF83976-4A1F-4EDA-A200-966B59B4C7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1095528-7A21-4D3D-B9CD-ABFF1FF13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4564063"/>
            <a:ext cx="5360987" cy="4316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06" tIns="47503" rIns="95006" bIns="47503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A8E88570-69AE-410C-BC5E-AD3E53D1E4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89013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1144D801-D944-4A6F-BCC5-71112CDE67D3}" type="slidenum">
              <a:rPr lang="en-US" altLang="en-US" sz="1000"/>
              <a:pPr/>
              <a:t>19</a:t>
            </a:fld>
            <a:endParaRPr lang="en-US" altLang="en-US" sz="10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7B8F9A-B671-49CD-B5DB-042851A8A0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7AB6A37-16D1-4B04-A388-F1678D7714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3" y="4564063"/>
            <a:ext cx="5360987" cy="4316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06" tIns="47503" rIns="95006" bIns="47503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6C4B-09F8-40AC-8178-9AE05C775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D8A21-DA9C-49D4-B48C-91399727A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96916-987A-4512-A54F-39C8CC3B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A881E-B762-4F7C-8A6E-7604C80B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7B92-21C2-4E86-B52B-2D257C1C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4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00C0-DC93-4242-9A2F-410AEB2D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262AAE-A8F1-468D-A8CB-7D92E7527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4EA95-5DAF-4C7A-BC6E-2526C53E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F76F3-498D-49D3-AAAC-8695E063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BA8C-59D3-4F7D-A17D-2FCC62AB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28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A8225-1105-46C8-939C-C643E60BE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78C8E-5E83-46BE-9BF0-8BB1B2996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8A7EA-3804-4E6C-BA5A-C27FB7380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6CE5-2C39-4B7F-B109-7154D15F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E856D-6479-4F8E-B10D-3C523769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4467" y="749300"/>
            <a:ext cx="2540000" cy="584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1F1EF1-B748-4CCB-ACEB-D56E6E193D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ED8ECC1-BC69-4454-BA50-8FEF0308BF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1ABCCDF-76EC-47A9-9305-FFED03AC1F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1E90D7-616D-44B7-91AE-469F8E0D2B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27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7F87-9E63-427F-B56D-079ECF56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3826F-C273-4D1E-B1EB-6BC85FA52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FC353-7526-4EF1-B405-8A3C6247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74ED5-2EAC-4952-B26E-F6FE17C6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8E232-41D9-4958-ACDF-2A9C8F35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B5E2-385F-4C75-B6DA-8E56FE73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F2F94-C200-47D5-A9A6-044BEA74B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5375-6937-4463-990E-857E35A4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6FA5B-D116-49A1-BCA5-F58E2846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8DA36-CC06-4B54-AAF3-D2645248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C7A6-135A-4BDA-9F24-1318497A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05E4-1B28-4EE2-8540-A1A8A0DD0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724EE-9EA7-4E3E-B348-65E343C87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CF3E0-9FE3-4B3A-B337-EC68B7F8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6584F-6863-43DB-B44B-D66DD346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A476E-D5A2-423A-8D24-157B16E6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6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0AD0-B907-4A30-B49B-0AFC8906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F096D-6545-4146-AF65-1C62F27B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ED8FA-D709-4DBF-A78D-909B2AC8F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68C0C-F1D8-407F-999F-7652D6BD2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9239-329A-445F-8398-4D9B8F752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5F0EA6-A65E-4A36-9204-1733C404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47738-79F0-4C02-A969-F9B2554D0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6733DC-7169-4869-BF86-56BA2F37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E0ED-3FF1-4F20-B955-405C980B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61E2C-45E8-4A28-A496-97C307D67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3692E-1310-43F0-83DB-B95984EA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2112D-695D-4B5E-BC1E-05FBEAC4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9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54BF1-E5FA-41DC-93A8-B44EA010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A4ACD-E716-445C-AE15-3228F504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567A7-0C23-49AA-A42F-1CD808D7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2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108F-DB74-425B-8B77-38E71AD8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466BA-0393-4041-AE39-F7F20922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6E1FC-ABC8-4F79-B74F-7F30B6E04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78B6A-B4E0-423A-B8CC-58A64A05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E0741-3817-4805-A437-11B8D7B2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97A66-A85F-4A13-9123-E85D7C38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5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B985-DFA5-4BF6-859B-7770100A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CA3C-5625-48DF-82D3-2B0B24435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ED5075-F51F-40B7-955B-06E155F70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D0E55-0052-4609-BC76-02D40FAC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53508-508F-4279-BE5C-947506E1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0FF91-4A21-4618-9445-A34519A1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3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4CF5B-8863-4117-832E-AC693597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2E73C-5C03-4834-90BE-B6273588B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DD298-7E67-4698-8543-AA14AFF93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9600B-A0A8-458C-91BA-98C74EA45CE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1F4D9-9294-4B1F-AEED-FE054C7D7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41B78-A86F-4B41-A33A-FD33D80A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4243-B4D0-42DA-967B-26AE1BB62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eilms.jbnu.ac.kr/" TargetMode="External"/><Relationship Id="rId2" Type="http://schemas.openxmlformats.org/officeDocument/2006/relationships/hyperlink" Target="mailto:hilaltayara@jbnu.ac.k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genbank/" TargetMode="External"/><Relationship Id="rId7" Type="http://schemas.openxmlformats.org/officeDocument/2006/relationships/hyperlink" Target="http://genome.ucsc.ed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csb.org/" TargetMode="External"/><Relationship Id="rId5" Type="http://schemas.openxmlformats.org/officeDocument/2006/relationships/hyperlink" Target="http://www.ebi.ac.uk/services/proteins" TargetMode="External"/><Relationship Id="rId4" Type="http://schemas.openxmlformats.org/officeDocument/2006/relationships/hyperlink" Target="http://cancergenome.nih.gov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36E7-829E-4248-9E8E-AB8A38677F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FFAB3-30A7-4D76-B7AF-DE1EFFBBD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11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4E5B-4478-4FA1-92D7-B13DEA8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History of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3A4DA-90A1-4914-A591-1B42B45E3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80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1980s: Sequence Alignment/Search:</a:t>
            </a:r>
          </a:p>
          <a:p>
            <a:r>
              <a:rPr lang="en-US" dirty="0"/>
              <a:t>Which specific residues/positions in a pair of proteins are homologous? </a:t>
            </a:r>
          </a:p>
          <a:p>
            <a:pPr lvl="1"/>
            <a:r>
              <a:rPr lang="en-US" dirty="0"/>
              <a:t>Smith-Waterman alignment algorithm</a:t>
            </a:r>
          </a:p>
          <a:p>
            <a:endParaRPr lang="en-US" dirty="0"/>
          </a:p>
          <a:p>
            <a:r>
              <a:rPr lang="en-US" dirty="0"/>
              <a:t>What RNA secondary structure has minimum folding free energy? </a:t>
            </a:r>
          </a:p>
          <a:p>
            <a:pPr lvl="1"/>
            <a:r>
              <a:rPr lang="en-US" dirty="0" err="1"/>
              <a:t>Nussinov</a:t>
            </a:r>
            <a:r>
              <a:rPr lang="en-US" dirty="0"/>
              <a:t> algorithm </a:t>
            </a:r>
          </a:p>
          <a:p>
            <a:pPr lvl="1"/>
            <a:r>
              <a:rPr lang="en-US" dirty="0" err="1"/>
              <a:t>Zuker</a:t>
            </a:r>
            <a:r>
              <a:rPr lang="en-US" dirty="0"/>
              <a:t> algorithm</a:t>
            </a:r>
          </a:p>
          <a:p>
            <a:r>
              <a:rPr lang="en-US" dirty="0"/>
              <a:t>How to rapidly and reliably find homologs to a query sequence in a sequence database? </a:t>
            </a:r>
          </a:p>
          <a:p>
            <a:pPr lvl="1"/>
            <a:r>
              <a:rPr lang="en-US" dirty="0" err="1"/>
              <a:t>FastA</a:t>
            </a:r>
            <a:r>
              <a:rPr lang="en-US" dirty="0"/>
              <a:t> and BLAST algorithms and associated statistics</a:t>
            </a:r>
          </a:p>
        </p:txBody>
      </p:sp>
    </p:spTree>
    <p:extLst>
      <p:ext uri="{BB962C8B-B14F-4D97-AF65-F5344CB8AC3E}">
        <p14:creationId xmlns:p14="http://schemas.microsoft.com/office/powerpoint/2010/main" val="33564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F93-965C-4880-8287-FF6630EB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History of 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49AF-CF6B-4F8F-8122-DBCE923DE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92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‘90s: HMMs, Ab Initio Protein Structure Prediction, Genomics, Comparative Genomics </a:t>
            </a:r>
          </a:p>
          <a:p>
            <a:pPr lvl="1"/>
            <a:r>
              <a:rPr lang="en-US" dirty="0"/>
              <a:t>How to identify domains in a protein? </a:t>
            </a:r>
          </a:p>
          <a:p>
            <a:pPr lvl="1"/>
            <a:r>
              <a:rPr lang="en-US" dirty="0"/>
              <a:t>How to identify genes in a genome? </a:t>
            </a:r>
          </a:p>
          <a:p>
            <a:endParaRPr lang="en-US" dirty="0"/>
          </a:p>
          <a:p>
            <a:r>
              <a:rPr lang="en-US" dirty="0"/>
              <a:t>Hidden Markov Models as a framework for such problems How to study gene expression globally</a:t>
            </a:r>
          </a:p>
          <a:p>
            <a:r>
              <a:rPr lang="en-US" dirty="0"/>
              <a:t>How to study gene expression globally, infer gene function from expression? </a:t>
            </a:r>
          </a:p>
          <a:p>
            <a:r>
              <a:rPr lang="en-US" dirty="0"/>
              <a:t>Microarrays and clustering How to predict protein function by comparing genomes? </a:t>
            </a:r>
          </a:p>
          <a:p>
            <a:pPr lvl="1"/>
            <a:r>
              <a:rPr lang="en-US" dirty="0"/>
              <a:t>gene fusions, phylogenetic profiling, etc. </a:t>
            </a:r>
          </a:p>
          <a:p>
            <a:r>
              <a:rPr lang="en-US" dirty="0"/>
              <a:t>How to predict protein structure directly from primary sequence? </a:t>
            </a:r>
          </a:p>
          <a:p>
            <a:pPr lvl="1"/>
            <a:r>
              <a:rPr lang="en-US" dirty="0"/>
              <a:t>Rosetta algorithm </a:t>
            </a:r>
          </a:p>
          <a:p>
            <a:pPr lvl="1"/>
            <a:r>
              <a:rPr lang="en-US" dirty="0"/>
              <a:t>Alphafold2</a:t>
            </a:r>
          </a:p>
        </p:txBody>
      </p:sp>
    </p:spTree>
    <p:extLst>
      <p:ext uri="{BB962C8B-B14F-4D97-AF65-F5344CB8AC3E}">
        <p14:creationId xmlns:p14="http://schemas.microsoft.com/office/powerpoint/2010/main" val="426705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A03E1-294D-4C1B-9A61-C3128B054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History of 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BD68-CE2D-4951-B64E-09814D07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2000s:</a:t>
            </a:r>
          </a:p>
          <a:p>
            <a:r>
              <a:rPr lang="en-US" dirty="0"/>
              <a:t>The human genome is sequenced, assembled, annotated </a:t>
            </a:r>
          </a:p>
          <a:p>
            <a:r>
              <a:rPr lang="en-US" dirty="0"/>
              <a:t>Biological Experiments Become High-Throughput, Computational Biology Becomes more Biological:</a:t>
            </a:r>
          </a:p>
          <a:p>
            <a:pPr lvl="1"/>
            <a:r>
              <a:rPr lang="en-US" dirty="0"/>
              <a:t>Massively parallel data collection - transcriptomics, proteomics, </a:t>
            </a:r>
            <a:r>
              <a:rPr lang="en-US" dirty="0" err="1"/>
              <a:t>interactomics</a:t>
            </a:r>
            <a:r>
              <a:rPr lang="en-US" dirty="0"/>
              <a:t>, metagenomics</a:t>
            </a:r>
          </a:p>
          <a:p>
            <a:pPr lvl="1"/>
            <a:r>
              <a:rPr lang="en-US" dirty="0"/>
              <a:t>Using sequence and array data to address fundamental questions about transcription, splicing, microRNAs, translation, epigenetics, protein structure/function, development, evolution, disease, etc. </a:t>
            </a:r>
          </a:p>
          <a:p>
            <a:pPr lvl="1"/>
            <a:r>
              <a:rPr lang="en-US" dirty="0"/>
              <a:t>Integrated computational/experimental approaches </a:t>
            </a:r>
          </a:p>
          <a:p>
            <a:pPr lvl="1"/>
            <a:r>
              <a:rPr lang="en-US" dirty="0"/>
              <a:t>Rise of bioimage informatics </a:t>
            </a:r>
          </a:p>
        </p:txBody>
      </p:sp>
    </p:spTree>
    <p:extLst>
      <p:ext uri="{BB962C8B-B14F-4D97-AF65-F5344CB8AC3E}">
        <p14:creationId xmlns:p14="http://schemas.microsoft.com/office/powerpoint/2010/main" val="168106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240E-B6CC-4B49-9A2E-62344E4A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History of 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E8BEB-0721-4FE5-BFDF-78443B30C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04331"/>
          </a:xfrm>
        </p:spPr>
        <p:txBody>
          <a:bodyPr/>
          <a:lstStyle/>
          <a:p>
            <a:r>
              <a:rPr lang="en-US" dirty="0"/>
              <a:t>The 2000s:</a:t>
            </a:r>
          </a:p>
          <a:p>
            <a:r>
              <a:rPr lang="en-US" dirty="0"/>
              <a:t>Systems Biology Models of gene and protein networks in development, disease, etc. </a:t>
            </a:r>
          </a:p>
          <a:p>
            <a:r>
              <a:rPr lang="en-US" dirty="0"/>
              <a:t>Synthetic Biology &amp; Biological Engineering: Design of regulatory networks using biological components </a:t>
            </a:r>
          </a:p>
        </p:txBody>
      </p:sp>
    </p:spTree>
    <p:extLst>
      <p:ext uri="{BB962C8B-B14F-4D97-AF65-F5344CB8AC3E}">
        <p14:creationId xmlns:p14="http://schemas.microsoft.com/office/powerpoint/2010/main" val="94793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7459-795C-4580-83CD-67451F6A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History of 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4DAB9-A0FB-46A9-A619-CFF6DE19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Late 2000s / present:</a:t>
            </a:r>
          </a:p>
          <a:p>
            <a:r>
              <a:rPr lang="en-US" dirty="0"/>
              <a:t>Next-gen sequencing finds applications across biology </a:t>
            </a:r>
          </a:p>
          <a:p>
            <a:r>
              <a:rPr lang="en-US" dirty="0"/>
              <a:t>Genome sequencing </a:t>
            </a:r>
          </a:p>
          <a:p>
            <a:r>
              <a:rPr lang="en-US" dirty="0"/>
              <a:t>Transcriptome sequencing </a:t>
            </a:r>
          </a:p>
          <a:p>
            <a:r>
              <a:rPr lang="en-US" dirty="0"/>
              <a:t>Protein-DNA interactions (</a:t>
            </a:r>
            <a:r>
              <a:rPr lang="en-US" dirty="0" err="1"/>
              <a:t>ChIP</a:t>
            </a:r>
            <a:r>
              <a:rPr lang="en-US" dirty="0"/>
              <a:t>-seq) </a:t>
            </a:r>
          </a:p>
          <a:p>
            <a:r>
              <a:rPr lang="en-US" dirty="0"/>
              <a:t>Protein-RNA interactions (CLIP-seq) </a:t>
            </a:r>
          </a:p>
          <a:p>
            <a:pPr lvl="1"/>
            <a:r>
              <a:rPr lang="en-US" dirty="0" err="1"/>
              <a:t>Translatome</a:t>
            </a:r>
            <a:r>
              <a:rPr lang="en-US" dirty="0"/>
              <a:t>, Methylome, Open </a:t>
            </a:r>
            <a:r>
              <a:rPr lang="en-US" dirty="0" err="1"/>
              <a:t>chromatome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402511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59FE-19D2-4C75-BD6C-FB4BFB2D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Motivating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713F-A1FB-4F6C-8595-052C05C17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instructions are encoded in our (and other) genomes? </a:t>
            </a:r>
          </a:p>
          <a:p>
            <a:r>
              <a:rPr lang="en-US" dirty="0"/>
              <a:t>How are chromosomes organized? </a:t>
            </a:r>
          </a:p>
          <a:p>
            <a:r>
              <a:rPr lang="en-US" dirty="0"/>
              <a:t>What genes are present? </a:t>
            </a:r>
          </a:p>
          <a:p>
            <a:r>
              <a:rPr lang="en-US" dirty="0"/>
              <a:t>What regulatory circuitry is encoded? </a:t>
            </a:r>
          </a:p>
          <a:p>
            <a:r>
              <a:rPr lang="en-US" dirty="0"/>
              <a:t>Can the transcriptome be predicted from the genome? </a:t>
            </a:r>
          </a:p>
          <a:p>
            <a:r>
              <a:rPr lang="en-US" dirty="0"/>
              <a:t>Can the proteome be predicted from the transcriptome? </a:t>
            </a:r>
          </a:p>
          <a:p>
            <a:r>
              <a:rPr lang="en-US" dirty="0"/>
              <a:t>Can protein function be predicted from sequence? </a:t>
            </a:r>
          </a:p>
          <a:p>
            <a:r>
              <a:rPr lang="en-US" dirty="0"/>
              <a:t>Can evolutionary history be reconstructed from sequence?</a:t>
            </a:r>
          </a:p>
        </p:txBody>
      </p:sp>
    </p:spTree>
    <p:extLst>
      <p:ext uri="{BB962C8B-B14F-4D97-AF65-F5344CB8AC3E}">
        <p14:creationId xmlns:p14="http://schemas.microsoft.com/office/powerpoint/2010/main" val="4193020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ilding Blocks of the Genetic Code - ASHG">
            <a:extLst>
              <a:ext uri="{FF2B5EF4-FFF2-40B4-BE49-F238E27FC236}">
                <a16:creationId xmlns:a16="http://schemas.microsoft.com/office/drawing/2014/main" id="{0B46CD68-3EB2-4591-B74E-7287EB69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1604209"/>
            <a:ext cx="3977492" cy="419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cheiro:Protein TERF2 PDB 1h6p.png – Wikipédia, a enciclopédia livre">
            <a:extLst>
              <a:ext uri="{FF2B5EF4-FFF2-40B4-BE49-F238E27FC236}">
                <a16:creationId xmlns:a16="http://schemas.microsoft.com/office/drawing/2014/main" id="{FD537005-B6E4-40E0-8EDA-C4DAD9E1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800" y="2394284"/>
            <a:ext cx="3041393" cy="206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7745D-660D-448D-8645-1701EC374D1E}"/>
              </a:ext>
            </a:extLst>
          </p:cNvPr>
          <p:cNvSpPr txBox="1"/>
          <p:nvPr/>
        </p:nvSpPr>
        <p:spPr>
          <a:xfrm>
            <a:off x="5697370" y="5085348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Protein</a:t>
            </a:r>
          </a:p>
        </p:txBody>
      </p:sp>
      <p:pic>
        <p:nvPicPr>
          <p:cNvPr id="1038" name="Picture 14" descr="Rat Transparent Png - Mouse Animal, Png Download , Transparent Png Image -  PNGitem">
            <a:extLst>
              <a:ext uri="{FF2B5EF4-FFF2-40B4-BE49-F238E27FC236}">
                <a16:creationId xmlns:a16="http://schemas.microsoft.com/office/drawing/2014/main" id="{0E7CE92B-C361-4DF9-BCA7-3058868F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153" y="5069067"/>
            <a:ext cx="1208191" cy="11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CC65C-C6AC-482B-B829-0592F8A77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458" y="3428999"/>
            <a:ext cx="1530386" cy="945744"/>
          </a:xfrm>
          <a:prstGeom prst="rect">
            <a:avLst/>
          </a:prstGeom>
        </p:spPr>
      </p:pic>
      <p:pic>
        <p:nvPicPr>
          <p:cNvPr id="1042" name="Picture 18" descr="Butterfly PNG Clip Art | Gallery Yopriceville - High-Quality Images and  Transparent PNG Free Clipart">
            <a:extLst>
              <a:ext uri="{FF2B5EF4-FFF2-40B4-BE49-F238E27FC236}">
                <a16:creationId xmlns:a16="http://schemas.microsoft.com/office/drawing/2014/main" id="{D8EAA57F-D5B7-4A05-99A1-F8A7179CF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58" y="1163292"/>
            <a:ext cx="1452861" cy="145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EBB4EC-30B7-4D63-B684-52C7EA51CF09}"/>
              </a:ext>
            </a:extLst>
          </p:cNvPr>
          <p:cNvSpPr/>
          <p:nvPr/>
        </p:nvSpPr>
        <p:spPr>
          <a:xfrm>
            <a:off x="5426425" y="3244334"/>
            <a:ext cx="133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ＭＳ Ｐゴシック" charset="0"/>
              </a:rPr>
              <a:t>Scales of 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3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5E28-5EDB-438E-9C52-24979D02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</a:t>
            </a:r>
          </a:p>
        </p:txBody>
      </p:sp>
      <p:pic>
        <p:nvPicPr>
          <p:cNvPr id="3074" name="Picture 2" descr="Genome">
            <a:extLst>
              <a:ext uri="{FF2B5EF4-FFF2-40B4-BE49-F238E27FC236}">
                <a16:creationId xmlns:a16="http://schemas.microsoft.com/office/drawing/2014/main" id="{5B08E357-D5E3-44B6-8EC0-9D855E450C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53" y="1690688"/>
            <a:ext cx="5984480" cy="47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14BC9D-32C2-4FA0-87D4-651EC1BDF206}"/>
              </a:ext>
            </a:extLst>
          </p:cNvPr>
          <p:cNvSpPr/>
          <p:nvPr/>
        </p:nvSpPr>
        <p:spPr>
          <a:xfrm>
            <a:off x="8532597" y="6596390"/>
            <a:ext cx="36663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Credit: https://www.genome.gov/genetics-glossary/Genome</a:t>
            </a:r>
          </a:p>
        </p:txBody>
      </p:sp>
    </p:spTree>
    <p:extLst>
      <p:ext uri="{BB962C8B-B14F-4D97-AF65-F5344CB8AC3E}">
        <p14:creationId xmlns:p14="http://schemas.microsoft.com/office/powerpoint/2010/main" val="4123310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203BD47-A926-42EE-B391-99A397419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0575" y="333375"/>
            <a:ext cx="8102600" cy="584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ＭＳ Ｐゴシック" charset="0"/>
              </a:rPr>
              <a:t>Molecular Biology Information - DNA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1397A39D-FB3F-4A41-B716-105CCA453CB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992313" y="1844675"/>
            <a:ext cx="2984500" cy="31686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Raw DNA Sequence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Coding or Not?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Parse into genes?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4 bases: AGCT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~1 </a:t>
            </a:r>
            <a:r>
              <a:rPr lang="en-US" altLang="en-US" sz="2000" dirty="0" err="1">
                <a:solidFill>
                  <a:srgbClr val="000000"/>
                </a:solidFill>
              </a:rPr>
              <a:t>Kb</a:t>
            </a:r>
            <a:r>
              <a:rPr lang="en-US" altLang="en-US" sz="2000" dirty="0">
                <a:solidFill>
                  <a:srgbClr val="000000"/>
                </a:solidFill>
              </a:rPr>
              <a:t> in a gene, ~2 Mb in genome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~3 Gb Human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B7EE0D91-819D-4621-8B4C-5C7425251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1557339"/>
            <a:ext cx="4876800" cy="474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atggcaattaaaattggtatcaatggttttggtcgtatcggccgtatcgtattccgtgca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gcacaacaccgtgatgacattgaagttgtaggtattaacgacttaatcgacgttgaatac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atggcttatatgttgaaatatgattcaactcacggtcgtttcgacggcactgttgaagtg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aaagatggtaacttagtggttaatggtaaaactatccgtgtaactgcagaacgtgatcca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gcaaacttaaactggggtgcaatcggtgttgatatcgctgttgaagcgactggtttattc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ttaactgatgaaactgctcgtaaacatatcactgcaggcgcaaaaaaagttgtattaact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ggcccatctaaagatgcaacccctatgttcgttcgtggtgtaaacttcaacgcatacgca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ggtcaagatatcgtttctaacgcatcttgtacaacaaactgtttagctcctttagcacgt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gttgttcatgaaactttcggtatcaaagatggtttaatgaccactgttcacgcaacgact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gcaactcaaaaaactgtggatggtccatcagctaaagactggcgcggcggccgcggtgca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tcacaaaacatcattccatcttcaacaggtgcagcgaaagcagtaggtaaagtattacct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gcattaaacggtaaattaactggtatggctttccgtgttccaacgccaaacgtatctgtt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gttgatttaacagttaatcttgaaaaaccagcttcttatgatgcaatcaaacaagcaatc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aaagatgcagcggaaggtaaaacgttcaatggcgaattaaaaggcgtattaggttacact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gaagatgctgttgtttctactgacttcaacggttgtgctttaacttctgtatttgatgca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gacgctggtatcgcattaactgattctttcgttaaattggtatc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. . .</a:t>
            </a:r>
          </a:p>
          <a:p>
            <a:pPr>
              <a:defRPr/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. . .   </a:t>
            </a: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caaaaatagggttaatatgaatctcgatctccattttgttcatcgtattcaa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caacaagccaaaactcgtacaaatatgaccgcacttcgctataaagaacacggcttgtgg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cgagatatctcttggaaaaactttcaagagcaactcaatcaactttctcgagcattgctt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gctcacaatattgacgtacaagataaaatcgccatttttgcccataatatggaacgttgg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gttgttcatgaaactttcggtatcaaagatggtttaatgaccactgttcacgcaacgact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acaatcgttgacattgcgaccttacaaattcgagcaatcacagtgcctatttacgcaacc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aatacagcccagcaagcagaatttatcctaaatcacgccgatgtaaaaattctcttcgtc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ggcgatcaagagcaatacgatcaaacattggaaattgctcatcattgtccaaaattacaa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 err="1">
                <a:solidFill>
                  <a:srgbClr val="000000"/>
                </a:solidFill>
                <a:latin typeface="Courier New" charset="0"/>
              </a:rPr>
              <a:t>aaaattgtagcaatgaaatccaccattcaattacaacaagatcctctttcttgcacttgg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>
                <a:latin typeface="Courier New" charset="0"/>
              </a:rPr>
              <a:t>                      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US" sz="1000" dirty="0">
              <a:latin typeface="Courier New" charset="0"/>
            </a:endParaRPr>
          </a:p>
        </p:txBody>
      </p:sp>
    </p:spTree>
  </p:cSld>
  <p:clrMapOvr>
    <a:masterClrMapping/>
  </p:clrMapOvr>
  <p:transition advTm="37168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F4A4088-1653-4612-88D7-2A4E83240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4145" y="324436"/>
            <a:ext cx="8907211" cy="1117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Molecular Biology Information: 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Protein Sequence</a:t>
            </a:r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B27D978F-1409-4CAB-BF73-53C74204E5A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404145" y="1442036"/>
            <a:ext cx="8067675" cy="3095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20 letter alphabet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ACDEFGHIKLMNPQRSTVWY  </a:t>
            </a:r>
            <a:r>
              <a:rPr lang="en-US" altLang="en-US" dirty="0">
                <a:solidFill>
                  <a:srgbClr val="000000"/>
                </a:solidFill>
              </a:rPr>
              <a:t>but not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BJOUXZ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Strings of  ~300 aa in an average protein (in bacteria),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dirty="0">
                <a:solidFill>
                  <a:srgbClr val="000000"/>
                </a:solidFill>
              </a:rPr>
              <a:t> ~200 aa in a domain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Millions of known protein sequences</a:t>
            </a:r>
          </a:p>
          <a:p>
            <a:pPr lvl="1"/>
            <a:endParaRPr lang="en-US" altLang="en-US" dirty="0">
              <a:solidFill>
                <a:srgbClr val="000000"/>
              </a:solidFill>
            </a:endParaRPr>
          </a:p>
          <a:p>
            <a:pPr lvl="2"/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B9572529-2783-43BF-B3F0-A6BAA1640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145" y="4917489"/>
            <a:ext cx="6553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d1dhfa_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LNCIVAVSQ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NM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GIGKNGDLPW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PP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LRNEFRYFQRMT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TTSSVEGKQ-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NLVIMGKKTWFSI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d8dfr__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LNSIVAVCQ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NM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GIGKDGNLPW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PP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LRNEYKYFQRMT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STSHVEGKQ-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NAVIMGKKTWFSI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d4dfra_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ISLIAALAV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DR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VIGMENAMPW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N-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LPADLAWFKRNT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L--------N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KPVIMGRHTWESI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d3dfr__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TAFLWAQDR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DG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LIGKDGHLPW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H-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LPDDLHYFRAQT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V--------G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KIMVVGRRTYESF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 </a:t>
            </a: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          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            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        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             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    </a:t>
            </a:r>
          </a:p>
          <a:p>
            <a:pPr>
              <a:defRPr/>
            </a:pP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d1dhfa_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LNCIVAVSQ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NM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GIGKNGDLPW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PP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LRNEFRYFQRMT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TTSSVEGKQ-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NLVIMGKKTWFSI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d8dfr__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LNSIVAVCQ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NM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GIGKDGNLPW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PP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LRNEYKYFQRMT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STSHVEGKQ-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NAVIMGKKTWFSI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d4dfra_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ISLIAALAV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DR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VIGMENAMPW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-N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LPADLAWFKRNT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LD--------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KPVIMGRHTWESI</a:t>
            </a:r>
            <a:endParaRPr lang="en-US" sz="1000" dirty="0">
              <a:solidFill>
                <a:srgbClr val="000000"/>
              </a:solidFill>
              <a:latin typeface="Courier New" charset="0"/>
            </a:endParaRP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d3dfr__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TAFLWAQDR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NG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LIGKDGHLPW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-H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LPDDLHYFRAQT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VG--------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</a:rPr>
              <a:t>KIMVVGRRTYESF</a:t>
            </a:r>
            <a:r>
              <a:rPr lang="en-US" sz="1000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defRPr/>
            </a:pPr>
            <a:endParaRPr lang="en-US" sz="1000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71A30F-99B7-4D18-B647-BEF7E6BB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440" y="839201"/>
            <a:ext cx="2705100" cy="4886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463F89-95C7-47F8-8F7E-BCB5DE00795A}"/>
              </a:ext>
            </a:extLst>
          </p:cNvPr>
          <p:cNvSpPr/>
          <p:nvPr/>
        </p:nvSpPr>
        <p:spPr>
          <a:xfrm>
            <a:off x="8930440" y="5725526"/>
            <a:ext cx="2604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https://www.uniprot.org/</a:t>
            </a:r>
          </a:p>
        </p:txBody>
      </p:sp>
    </p:spTree>
  </p:cSld>
  <p:clrMapOvr>
    <a:masterClrMapping/>
  </p:clrMapOvr>
  <p:transition advTm="54576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49CE-0308-4CDA-9F0B-7BFFB1C85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01B59-AA73-44AC-A5FF-B3DF298EC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04251" cy="43417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Welcome to the Introduction of bioinformatics class</a:t>
            </a:r>
          </a:p>
          <a:p>
            <a:pPr marL="0" indent="0">
              <a:buNone/>
            </a:pPr>
            <a:r>
              <a:rPr lang="en-US" dirty="0"/>
              <a:t>Lecturer: A. Prof. Hilal Tayara 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hilaltayara@jbnu.ac.kr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Office: Global Frontier College, 333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Monday</a:t>
            </a:r>
          </a:p>
          <a:p>
            <a:pPr marL="0" indent="0">
              <a:buNone/>
            </a:pPr>
            <a:r>
              <a:rPr lang="en-US" dirty="0"/>
              <a:t>14:00-16:00</a:t>
            </a:r>
          </a:p>
          <a:p>
            <a:pPr marL="0" indent="0">
              <a:buNone/>
            </a:pPr>
            <a:r>
              <a:rPr lang="en-US" dirty="0"/>
              <a:t>Wednesday</a:t>
            </a:r>
          </a:p>
          <a:p>
            <a:pPr marL="0" indent="0">
              <a:buNone/>
            </a:pPr>
            <a:r>
              <a:rPr lang="en-US" dirty="0"/>
              <a:t>14:00-15:00</a:t>
            </a:r>
          </a:p>
          <a:p>
            <a:pPr marL="0" indent="0">
              <a:buNone/>
            </a:pPr>
            <a:r>
              <a:rPr lang="en-US" dirty="0"/>
              <a:t>All materials are uploaded to </a:t>
            </a:r>
            <a:r>
              <a:rPr lang="en-US" dirty="0">
                <a:hlinkClick r:id="rId3"/>
              </a:rPr>
              <a:t>https://ieilms.jbnu.ac.kr/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328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016014-3A11-4A70-B514-EBD672E8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023" y="1524498"/>
            <a:ext cx="8330865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4EC2F1-9D48-4AD8-908A-02FB6E28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12" y="486274"/>
            <a:ext cx="2705100" cy="4886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497A3E-15FB-44C8-B6C0-FD1C95C7A2FE}"/>
              </a:ext>
            </a:extLst>
          </p:cNvPr>
          <p:cNvSpPr/>
          <p:nvPr/>
        </p:nvSpPr>
        <p:spPr>
          <a:xfrm>
            <a:off x="423112" y="5372599"/>
            <a:ext cx="2604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https://www.uniprot.org/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A317BD-1D71-4133-A567-2A3119139413}"/>
              </a:ext>
            </a:extLst>
          </p:cNvPr>
          <p:cNvSpPr/>
          <p:nvPr/>
        </p:nvSpPr>
        <p:spPr>
          <a:xfrm>
            <a:off x="5757917" y="4334373"/>
            <a:ext cx="369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https://www.rcsb.org/stats/summary</a:t>
            </a:r>
          </a:p>
        </p:txBody>
      </p:sp>
    </p:spTree>
    <p:extLst>
      <p:ext uri="{BB962C8B-B14F-4D97-AF65-F5344CB8AC3E}">
        <p14:creationId xmlns:p14="http://schemas.microsoft.com/office/powerpoint/2010/main" val="3839476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DCA1-6EDC-4AA2-B97D-D6E8146D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Genes and Proteins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BE3E-29F9-4E49-A2E0-7FB810458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One gene encodes one* protein.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Like a program, it starts with start codon (e.g. ATG), then each three code one amino acid. Then a stop codon (e.g. TGA) signifies end of the gene.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Sometimes, in the middle of a (eukaryotic) gene, there are introns that are spliced out (as junk) during transcription. Coding parts are called exons. This is the task of gene finding.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10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195C-6AAD-439C-B6D8-AA9E9FEE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Amino Acid Coding Table</a:t>
            </a:r>
          </a:p>
        </p:txBody>
      </p:sp>
      <p:pic>
        <p:nvPicPr>
          <p:cNvPr id="10242" name="Picture 2" descr="Codon Table | Amino acids, Human anatomy and physiology, Biology">
            <a:extLst>
              <a:ext uri="{FF2B5EF4-FFF2-40B4-BE49-F238E27FC236}">
                <a16:creationId xmlns:a16="http://schemas.microsoft.com/office/drawing/2014/main" id="{BA983B0D-F905-48E0-BC7F-233A0994AE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98" y="1325563"/>
            <a:ext cx="688688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8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56D8-E828-4FE7-9E12-FA15060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335E20-B18D-4818-A00D-A1028497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33708"/>
            <a:ext cx="10515600" cy="43351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497840-10C2-4B8D-AC1B-F17105EC3908}"/>
              </a:ext>
            </a:extLst>
          </p:cNvPr>
          <p:cNvSpPr/>
          <p:nvPr/>
        </p:nvSpPr>
        <p:spPr>
          <a:xfrm>
            <a:off x="838200" y="6311899"/>
            <a:ext cx="594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https://www.ncbi.nlm.nih.gov/genome/browse/#!/overview/</a:t>
            </a:r>
          </a:p>
        </p:txBody>
      </p:sp>
    </p:spTree>
    <p:extLst>
      <p:ext uri="{BB962C8B-B14F-4D97-AF65-F5344CB8AC3E}">
        <p14:creationId xmlns:p14="http://schemas.microsoft.com/office/powerpoint/2010/main" val="209667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EC61F8E-8DD6-4DC9-BBB5-3FDCA60D9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48075" y="404813"/>
            <a:ext cx="4241800" cy="584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ea typeface="ＭＳ Ｐゴシック" charset="0"/>
              </a:rPr>
              <a:t>Where to get data?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0274ED1E-446B-44C0-8F28-5D45ED5E5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23946" y="1412793"/>
            <a:ext cx="7885112" cy="53292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400" dirty="0"/>
              <a:t>GenBank</a:t>
            </a:r>
          </a:p>
          <a:p>
            <a:pPr lvl="1"/>
            <a:r>
              <a:rPr lang="en-US" altLang="en-US" dirty="0">
                <a:hlinkClick r:id="rId3"/>
              </a:rPr>
              <a:t>http://www.ncbi.nlm.nih.gov/genbank/</a:t>
            </a:r>
            <a:endParaRPr lang="en-US" altLang="en-US" dirty="0"/>
          </a:p>
          <a:p>
            <a:r>
              <a:rPr lang="en-US" altLang="en-US" sz="2400" dirty="0"/>
              <a:t>The Cancer Genome Atlas</a:t>
            </a:r>
          </a:p>
          <a:p>
            <a:pPr lvl="1"/>
            <a:r>
              <a:rPr lang="en-US" altLang="en-US" dirty="0">
                <a:hlinkClick r:id="rId4"/>
              </a:rPr>
              <a:t>http://cancergenome.nih.gov/</a:t>
            </a:r>
            <a:endParaRPr lang="en-US" altLang="en-US" dirty="0"/>
          </a:p>
          <a:p>
            <a:r>
              <a:rPr lang="en-US" altLang="en-US" sz="2400" dirty="0"/>
              <a:t>Protein Databases</a:t>
            </a:r>
          </a:p>
          <a:p>
            <a:pPr lvl="1"/>
            <a:r>
              <a:rPr lang="en-US" altLang="en-US" dirty="0" err="1"/>
              <a:t>UniPort</a:t>
            </a:r>
            <a:r>
              <a:rPr lang="en-US" altLang="en-US" dirty="0"/>
              <a:t>, </a:t>
            </a:r>
            <a:r>
              <a:rPr lang="en-US" altLang="en-US" dirty="0" err="1"/>
              <a:t>IntAct</a:t>
            </a:r>
            <a:r>
              <a:rPr lang="en-US" altLang="en-US" dirty="0"/>
              <a:t> and others at EBI: </a:t>
            </a:r>
            <a:r>
              <a:rPr lang="en-US" altLang="en-US" dirty="0">
                <a:hlinkClick r:id="rId5"/>
              </a:rPr>
              <a:t>http://www.ebi.ac.uk/services/proteins</a:t>
            </a:r>
            <a:endParaRPr lang="en-US" altLang="en-US" dirty="0"/>
          </a:p>
          <a:p>
            <a:pPr lvl="1"/>
            <a:r>
              <a:rPr lang="en-US" altLang="en-US" dirty="0"/>
              <a:t>PDB: </a:t>
            </a:r>
            <a:r>
              <a:rPr lang="en-US" altLang="en-US" dirty="0">
                <a:hlinkClick r:id="rId6"/>
              </a:rPr>
              <a:t>http://www.rcsb.org/</a:t>
            </a:r>
            <a:endParaRPr lang="en-US" altLang="en-US" dirty="0"/>
          </a:p>
          <a:p>
            <a:r>
              <a:rPr lang="en-US" altLang="en-US" sz="2400" dirty="0"/>
              <a:t>UCSC Genome Browser:</a:t>
            </a:r>
          </a:p>
          <a:p>
            <a:pPr lvl="1"/>
            <a:r>
              <a:rPr lang="en-US" altLang="en-US" dirty="0">
                <a:hlinkClick r:id="rId7"/>
              </a:rPr>
              <a:t>http://genome.ucsc.edu/</a:t>
            </a:r>
            <a:endParaRPr lang="en-US" altLang="en-US" dirty="0"/>
          </a:p>
          <a:p>
            <a:r>
              <a:rPr lang="en-US" altLang="en-US" sz="2400" dirty="0"/>
              <a:t>And many others</a:t>
            </a:r>
          </a:p>
          <a:p>
            <a:pPr>
              <a:buFontTx/>
              <a:buNone/>
            </a:pPr>
            <a:r>
              <a:rPr lang="en-US" altLang="en-US" dirty="0"/>
              <a:t>  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0821C5F7-06C9-4F7C-925E-3C46323DC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89" y="131776"/>
            <a:ext cx="11582399" cy="40318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GGCAGATTCCCCCTAGACCCGCCCGCACCATGGTCAGGCATGCCCCTCCTCATCGCTGGGCACAGCCCAGAGGGT ATAAACAGTGCTGGAGGCTGGCGGGGCAGGCCAGCTGAGTCCTGAGCAGCAGCCCAGCGCAGCCACCGAGACACC ATGAGAGCCCTCACACTCCTCGCCCTATTGGCCCTGGCCGCACTTTGCATCGCTGGCCAGGCAGGTGAGTGCCCC CACCTCCCCTCAGGCCGCATTGCAGTGGGGGCTGAGAGGAGGAAGCACCATGGCCCACCTCTTCTCACCCCTTTG GCTGGCAGTCCCTTTGCAGTCTAACCACCTTGTTGCAGGCTCAATCCATTTGCCCCAGCTCTGCCCTTGCAGAGG GAGAGGAGGGAAGAGCAAGCTGCCCGAGACGCAGGGGAAGGAGGATGAGGGCCCTGGGGATGAGCTGGGGTGAAC CAGGCTCCCTTTCCTTTGCAGGTGCGAAGCCCAGCGGTGCAGAGTCCAGCAAAGGTGCAGGTATGAGGATGGACC TGATGGGTTCCTGGACCCTCCCCTCTCACCCTGGTCCCTCAGTCTCATTCCCCCACTCCTGCCACCTCCTGTCTG GCCATCAGGAAGGCCAGCCTGCTCCCCACCTGATCCTCCCAAACCCAGAGCCACCTGATGCCTGCCCCTCTGCTC CACAGCCTTTGTGTCCAAGCAGGAGGGCAGCGAGGTAGTGAAGAGACCCAGGCGCTACCTGTATCAATGGCTGGG GTGAGAGAAAAGGCAGAGCTGGGCCAAGGCCCTGCCTCTCCGGGATGGTCTGTGGGGGAGCTGCAGCAGGGAGTG GCCTCTCTGGGTTGTGGTGGGGGTACAGGCAGCCTGCCCTGGTGGGCACCCTGGAGCCCCATGTGTAGGGAGAGG AGGGATGGGCATTTTGCACGGGGGCTGATGCCACCACGTCGGGTGTCTCAGAGCCCCAGTCCCCTACCCGGATCC CCTGGAGCCCAGGAGGGAGGTGTGTGAGCTCAATCCGGACTGTGACGAGTTGGCTGACCACATCGGCTTTCAGGA GGCCTATCGGCGCTTCTACGGCCCGGTCTAGGGTGTCGCTCTGCTGGCCTGGCCGGCAACCCCAGTTCTGCTCCT CTCCAGGCACCCTTCTTTCCTCTTCCCCTTGCCCTTGCCCTGACCTCCCAGCCCTATGGATGTGGGGTCCCCATC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91FE00-0C55-43BE-A904-DD8A612C187B}"/>
              </a:ext>
            </a:extLst>
          </p:cNvPr>
          <p:cNvSpPr/>
          <p:nvPr/>
        </p:nvSpPr>
        <p:spPr>
          <a:xfrm>
            <a:off x="214489" y="4174683"/>
            <a:ext cx="9064978" cy="2305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/>
              <a:t>Simple but mysterious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Human genome has 3.1 billion base pairs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~ 3% of genome base encode genes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~79% of the genome was previous called “junk”.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95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5979-3F76-4CD7-911C-DA914326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 bank growth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4A0B7B-89E8-4BB4-A545-FBE290522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010" y="1690688"/>
            <a:ext cx="696727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BFEE06-8FFD-4A12-AC67-AD8DADE76F0B}"/>
              </a:ext>
            </a:extLst>
          </p:cNvPr>
          <p:cNvSpPr/>
          <p:nvPr/>
        </p:nvSpPr>
        <p:spPr>
          <a:xfrm>
            <a:off x="3310403" y="6042026"/>
            <a:ext cx="4058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Data Source: ftp://ftp.ncbi.nih.gov/genbank/gbrel.txt</a:t>
            </a:r>
          </a:p>
        </p:txBody>
      </p:sp>
    </p:spTree>
    <p:extLst>
      <p:ext uri="{BB962C8B-B14F-4D97-AF65-F5344CB8AC3E}">
        <p14:creationId xmlns:p14="http://schemas.microsoft.com/office/powerpoint/2010/main" val="102487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DE0F-C892-4BCB-BD8C-EBBC01B1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we will study?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3CAB4-A0CB-4EA1-8F88-E3537809F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Technologies </a:t>
            </a:r>
          </a:p>
          <a:p>
            <a:endParaRPr lang="en-US" dirty="0"/>
          </a:p>
          <a:p>
            <a:r>
              <a:rPr lang="en-US" dirty="0"/>
              <a:t>Sequence search/statistics with BLAST (local </a:t>
            </a:r>
            <a:r>
              <a:rPr lang="en-US" dirty="0" err="1"/>
              <a:t>ungapped</a:t>
            </a:r>
            <a:r>
              <a:rPr lang="en-US" dirty="0"/>
              <a:t> sequence alignment)</a:t>
            </a:r>
          </a:p>
          <a:p>
            <a:endParaRPr lang="en-US" dirty="0"/>
          </a:p>
          <a:p>
            <a:r>
              <a:rPr lang="en-US" dirty="0"/>
              <a:t>Global Sequence alignment </a:t>
            </a:r>
          </a:p>
          <a:p>
            <a:endParaRPr lang="en-US" dirty="0"/>
          </a:p>
          <a:p>
            <a:r>
              <a:rPr lang="en-US" dirty="0"/>
              <a:t>Comparative genomic analysis of gene regulation</a:t>
            </a:r>
          </a:p>
        </p:txBody>
      </p:sp>
    </p:spTree>
    <p:extLst>
      <p:ext uri="{BB962C8B-B14F-4D97-AF65-F5344CB8AC3E}">
        <p14:creationId xmlns:p14="http://schemas.microsoft.com/office/powerpoint/2010/main" val="3825546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DBB8-0C33-4FFC-A614-ABDCC358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we will study?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E8DD7-8F60-4278-8CA0-AB78447E7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378" y="1825625"/>
            <a:ext cx="10518422" cy="436068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Modeling &amp; Discovery of Sequence Motifs</a:t>
            </a:r>
          </a:p>
          <a:p>
            <a:r>
              <a:rPr lang="en-US" dirty="0"/>
              <a:t>Deep learning Models of Genomic and Protein Features</a:t>
            </a:r>
          </a:p>
          <a:p>
            <a:r>
              <a:rPr lang="en-US" dirty="0"/>
              <a:t>RNA Secondary Structure – Biological </a:t>
            </a:r>
            <a:r>
              <a:rPr lang="en-US" dirty="0" err="1"/>
              <a:t>Functons</a:t>
            </a:r>
            <a:r>
              <a:rPr lang="en-US" dirty="0"/>
              <a:t> &amp; </a:t>
            </a:r>
            <a:r>
              <a:rPr lang="en-US" dirty="0" err="1"/>
              <a:t>Predicton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00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55E7-1601-4D3C-936C-242D9F0C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B2C3C6-224A-4086-9A4B-9198B5157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327" y="1443415"/>
            <a:ext cx="5827345" cy="3951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4EB64C-86FD-4DCC-ACD5-E89923FC3594}"/>
              </a:ext>
            </a:extLst>
          </p:cNvPr>
          <p:cNvSpPr/>
          <p:nvPr/>
        </p:nvSpPr>
        <p:spPr>
          <a:xfrm>
            <a:off x="838201" y="5941975"/>
            <a:ext cx="10515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index and process millions of DNA sequence reads using the Burrows-Wheeler Transform (BWT) to build genome indexes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A47955-232B-41CE-BE70-242C45631A8E}"/>
              </a:ext>
            </a:extLst>
          </p:cNvPr>
          <p:cNvSpPr/>
          <p:nvPr/>
        </p:nvSpPr>
        <p:spPr>
          <a:xfrm>
            <a:off x="4020351" y="5304084"/>
            <a:ext cx="2630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http://en.wikipedia.org/wiki/Genomics</a:t>
            </a:r>
          </a:p>
        </p:txBody>
      </p:sp>
    </p:spTree>
    <p:extLst>
      <p:ext uri="{BB962C8B-B14F-4D97-AF65-F5344CB8AC3E}">
        <p14:creationId xmlns:p14="http://schemas.microsoft.com/office/powerpoint/2010/main" val="89530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C584-E732-43F4-97C5-2542901F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7541-710D-417E-AE27-95839E6B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06" y="1848256"/>
            <a:ext cx="5700409" cy="28210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Genomic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Modeling Biological Function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Proteomics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Regulatory Networks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Computational Genetics</a:t>
            </a:r>
          </a:p>
        </p:txBody>
      </p:sp>
    </p:spTree>
    <p:extLst>
      <p:ext uri="{BB962C8B-B14F-4D97-AF65-F5344CB8AC3E}">
        <p14:creationId xmlns:p14="http://schemas.microsoft.com/office/powerpoint/2010/main" val="1125984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83C19F-9F0C-4EBD-A39E-651659C622AA}"/>
              </a:ext>
            </a:extLst>
          </p:cNvPr>
          <p:cNvSpPr/>
          <p:nvPr/>
        </p:nvSpPr>
        <p:spPr>
          <a:xfrm>
            <a:off x="725311" y="6367639"/>
            <a:ext cx="1051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assemble a reference genome sequence from 10</a:t>
            </a:r>
            <a:r>
              <a:rPr lang="en-US" baseline="30000" dirty="0"/>
              <a:t>8 </a:t>
            </a:r>
            <a:r>
              <a:rPr lang="en-US" dirty="0"/>
              <a:t>short sequence reads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1CA07-069B-4C20-83B7-149AE3C5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28" y="214886"/>
            <a:ext cx="3695700" cy="5657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2F87B4-D089-4500-91B5-AE2A7B0ABFFA}"/>
              </a:ext>
            </a:extLst>
          </p:cNvPr>
          <p:cNvSpPr/>
          <p:nvPr/>
        </p:nvSpPr>
        <p:spPr>
          <a:xfrm>
            <a:off x="4360333" y="6079891"/>
            <a:ext cx="841868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https://www.k.u-tokyo.ac.jp/pros-e/person/shinichi_morishita/shinichi_morishita.htm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9445B0-8FA1-482B-A9C6-3458B6BD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918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B26904-59A8-4178-B7BC-FC7B65A75EB1}"/>
              </a:ext>
            </a:extLst>
          </p:cNvPr>
          <p:cNvSpPr/>
          <p:nvPr/>
        </p:nvSpPr>
        <p:spPr>
          <a:xfrm>
            <a:off x="1557867" y="6311879"/>
            <a:ext cx="9324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discovery where regulatory proteins occupy the genome (</a:t>
            </a:r>
            <a:r>
              <a:rPr lang="en-US" dirty="0" err="1"/>
              <a:t>ChIP</a:t>
            </a:r>
            <a:r>
              <a:rPr lang="en-US" dirty="0"/>
              <a:t>-seq analysis)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CC2DE-880E-43FD-8E79-CE6A9504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690688"/>
            <a:ext cx="7213600" cy="43086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F848F7-2964-407F-9EF0-64796F81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85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791C2-901F-4783-ABB4-A84816FD0DB9}"/>
              </a:ext>
            </a:extLst>
          </p:cNvPr>
          <p:cNvSpPr/>
          <p:nvPr/>
        </p:nvSpPr>
        <p:spPr>
          <a:xfrm>
            <a:off x="733777" y="6255435"/>
            <a:ext cx="10724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measure RNA expression and isoforms using high-throughput DNA sequencing (RNA-seq analysis)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38960-FF7E-415A-A274-52CEF9C5A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459" y="1690688"/>
            <a:ext cx="6309079" cy="40712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490CA6-BC76-45B8-B273-0BAED402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634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931D4-1535-47F8-B6AF-029BF9C7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6731"/>
          </a:xfrm>
        </p:spPr>
        <p:txBody>
          <a:bodyPr/>
          <a:lstStyle/>
          <a:p>
            <a:r>
              <a:rPr lang="en-US" dirty="0"/>
              <a:t>Computational Genetics Module </a:t>
            </a:r>
          </a:p>
          <a:p>
            <a:endParaRPr lang="en-US" dirty="0"/>
          </a:p>
          <a:p>
            <a:r>
              <a:rPr lang="en-US" dirty="0"/>
              <a:t>Understanding genome function in health and disease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94931E-A1B9-4832-8F1A-401387B3C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920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4C9999-D377-4332-BFA5-4C039802D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705" y="1690688"/>
            <a:ext cx="7214651" cy="49449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9DB3D3C-E736-415E-BA0C-84D131A98F8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What we will study?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20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AA2E6-7B1B-434D-9B0F-827C4395D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89" y="1382111"/>
            <a:ext cx="7511521" cy="51107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EA0BBE0-CC06-4EEF-8F47-5A89E6A8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571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154DE2-1A5D-4EB5-BDB4-C12C6125A418}"/>
              </a:ext>
            </a:extLst>
          </p:cNvPr>
          <p:cNvSpPr/>
          <p:nvPr/>
        </p:nvSpPr>
        <p:spPr>
          <a:xfrm>
            <a:off x="812800" y="6278013"/>
            <a:ext cx="9606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use epigenetic and chromatin information to reveal functional genomic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8B4EE-0139-4F06-A337-AE66357A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04" y="1690688"/>
            <a:ext cx="7745236" cy="44346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EDE98D-B2F5-4275-B951-58F6473F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373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33F72F-9498-447A-BD91-13DBE4D7210B}"/>
              </a:ext>
            </a:extLst>
          </p:cNvPr>
          <p:cNvSpPr/>
          <p:nvPr/>
        </p:nvSpPr>
        <p:spPr>
          <a:xfrm>
            <a:off x="316088" y="6300591"/>
            <a:ext cx="10792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discover Quantitative Trait Loci (QTLs) that can predict quantitative traits (such as cellular growth rate)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AB1BC-6C19-419B-BF15-5B87289A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75" y="1535642"/>
            <a:ext cx="7715250" cy="46672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50269DE-C9DB-453D-B372-CF067480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313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076DF7-D521-4F7A-8752-C44768D96816}"/>
              </a:ext>
            </a:extLst>
          </p:cNvPr>
          <p:cNvSpPr/>
          <p:nvPr/>
        </p:nvSpPr>
        <p:spPr>
          <a:xfrm>
            <a:off x="603955" y="6134411"/>
            <a:ext cx="10984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perform Genome Wide Association Studies (GWAS) that can discover human variants that predict an increased risk for specific diseases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4D761-7DE8-4595-9EE0-D5473E4C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23" y="1399822"/>
            <a:ext cx="5167180" cy="4621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B1D101-092D-4E90-AF13-7517CC7A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4602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FCD18D-490A-4ED0-BACC-22BC6C3B12BD}"/>
              </a:ext>
            </a:extLst>
          </p:cNvPr>
          <p:cNvSpPr/>
          <p:nvPr/>
        </p:nvSpPr>
        <p:spPr>
          <a:xfrm>
            <a:off x="623872" y="3980890"/>
            <a:ext cx="2839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Predicting Protein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35D30-0716-41BC-8DAF-5E9BCBB5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60" y="1594819"/>
            <a:ext cx="6235723" cy="50456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0E01B4-9B42-4434-8378-D9CEA513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197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B992-030D-453F-A983-7EAC18E3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DE8F-FCA9-41BF-B168-509CEEC90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Understanding Bioinformatics</a:t>
            </a:r>
          </a:p>
          <a:p>
            <a:pPr lvl="1"/>
            <a:r>
              <a:rPr lang="en-US" dirty="0"/>
              <a:t>Jeremy O. Baum and Marketa J. </a:t>
            </a:r>
            <a:r>
              <a:rPr lang="en-US" dirty="0" err="1"/>
              <a:t>Zvelebil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Basic Probability and Statistics</a:t>
            </a:r>
          </a:p>
          <a:p>
            <a:endParaRPr lang="en-US" dirty="0"/>
          </a:p>
          <a:p>
            <a:r>
              <a:rPr lang="en-US" dirty="0"/>
              <a:t>Python</a:t>
            </a:r>
          </a:p>
        </p:txBody>
      </p:sp>
      <p:pic>
        <p:nvPicPr>
          <p:cNvPr id="1026" name="Picture 2" descr="https://images-na.ssl-images-amazon.com/images/I/515JSID0MmL._SX383_BO1,204,203,200_.jpg">
            <a:extLst>
              <a:ext uri="{FF2B5EF4-FFF2-40B4-BE49-F238E27FC236}">
                <a16:creationId xmlns:a16="http://schemas.microsoft.com/office/drawing/2014/main" id="{6A93167D-73B8-4002-8EBF-EF00CFDAA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92" y="1574880"/>
            <a:ext cx="2861067" cy="370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495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B2A273-584B-4580-A91E-83B20EFD47CA}"/>
              </a:ext>
            </a:extLst>
          </p:cNvPr>
          <p:cNvSpPr/>
          <p:nvPr/>
        </p:nvSpPr>
        <p:spPr>
          <a:xfrm>
            <a:off x="509912" y="2952561"/>
            <a:ext cx="2336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Predicting Interactions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2206B-6AA1-4892-99DB-8B520FBD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587" y="1396432"/>
            <a:ext cx="7210425" cy="5295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85F1F3-4D55-441F-A46B-B3661465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9397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D80D33-D5C3-49DA-A721-57E8436F4CD8}"/>
              </a:ext>
            </a:extLst>
          </p:cNvPr>
          <p:cNvSpPr/>
          <p:nvPr/>
        </p:nvSpPr>
        <p:spPr>
          <a:xfrm>
            <a:off x="435294" y="2859604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Gene Regulatory Networks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E9F45-A067-4CEB-B299-2DBA41E2062B}"/>
              </a:ext>
            </a:extLst>
          </p:cNvPr>
          <p:cNvSpPr/>
          <p:nvPr/>
        </p:nvSpPr>
        <p:spPr>
          <a:xfrm>
            <a:off x="593339" y="5422247"/>
            <a:ext cx="11345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Genome-wide inference of sponge modulators identified a 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NexusSerif"/>
              </a:rPr>
              <a:t>miR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 program-mediated posttranscriptional regulatory (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NexusSerif"/>
              </a:rPr>
              <a:t>mPR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) network including ∼248,000 interactions. Its graphic visualization uses nodes to represent individual RNAs and edges to represent 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NexusSerif"/>
              </a:rPr>
              <a:t>miR</a:t>
            </a:r>
            <a:r>
              <a:rPr lang="en-US" b="0" i="0" dirty="0">
                <a:solidFill>
                  <a:srgbClr val="323232"/>
                </a:solidFill>
                <a:effectLst/>
                <a:latin typeface="NexusSerif"/>
              </a:rPr>
              <a:t> program-mediated RNA-RNA interactions.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BA151-FDC4-4030-96F5-B20603236684}"/>
              </a:ext>
            </a:extLst>
          </p:cNvPr>
          <p:cNvSpPr/>
          <p:nvPr/>
        </p:nvSpPr>
        <p:spPr>
          <a:xfrm>
            <a:off x="593339" y="4849547"/>
            <a:ext cx="114519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Sumazin</a:t>
            </a:r>
            <a:r>
              <a:rPr lang="en-US" sz="1100" dirty="0"/>
              <a:t>, Pavel, </a:t>
            </a:r>
            <a:r>
              <a:rPr lang="en-US" sz="1100" dirty="0" err="1"/>
              <a:t>Xuerui</a:t>
            </a:r>
            <a:r>
              <a:rPr lang="en-US" sz="1100" dirty="0"/>
              <a:t> Yang, et al. "An Extensive MicroRNA-mediated Network of RNA-RNA Interactions Regulates Established Oncogenic Pathways in Glioblastoma." Cell 147, no. 2 (2011): 370-81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CDCAF-B3C3-4E29-BBEB-16286D55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846" y="1162915"/>
            <a:ext cx="3922889" cy="36331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DEEF5E-B15F-4EA4-BDED-CC105081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70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935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78F32E-2164-4FD9-88CE-F0156587647F}"/>
              </a:ext>
            </a:extLst>
          </p:cNvPr>
          <p:cNvSpPr/>
          <p:nvPr/>
        </p:nvSpPr>
        <p:spPr>
          <a:xfrm>
            <a:off x="512142" y="2329933"/>
            <a:ext cx="2203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Interaction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DB710-D42C-4C64-B92B-BB18B532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22" y="1549418"/>
            <a:ext cx="5715000" cy="4305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34C18A-F362-412C-886A-A59044537364}"/>
              </a:ext>
            </a:extLst>
          </p:cNvPr>
          <p:cNvSpPr/>
          <p:nvPr/>
        </p:nvSpPr>
        <p:spPr>
          <a:xfrm>
            <a:off x="3127022" y="585471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Dixon et al. (2009) Annual Review of Genetics Vol. 43: 601-625 (doi:10.1146/annurev.genet.39.073003.114751)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B47D98-A229-40E6-8F93-C820E52B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899"/>
            <a:ext cx="10515600" cy="1325563"/>
          </a:xfrm>
        </p:spPr>
        <p:txBody>
          <a:bodyPr/>
          <a:lstStyle/>
          <a:p>
            <a:r>
              <a:rPr lang="en-US" b="1" dirty="0"/>
              <a:t>What we will study?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1950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48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38E7-0393-42D7-8298-EA3BEFAA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0600-43C5-4AD1-A07A-4A545015A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7660"/>
          </a:xfrm>
        </p:spPr>
        <p:txBody>
          <a:bodyPr>
            <a:normAutofit/>
          </a:bodyPr>
          <a:lstStyle/>
          <a:p>
            <a:r>
              <a:rPr lang="en-US" dirty="0"/>
              <a:t>Midterm 		25%</a:t>
            </a:r>
          </a:p>
          <a:p>
            <a:r>
              <a:rPr lang="en-US" dirty="0"/>
              <a:t>Final 		35%</a:t>
            </a:r>
          </a:p>
          <a:p>
            <a:r>
              <a:rPr lang="en-US" dirty="0"/>
              <a:t>Assignments	30%</a:t>
            </a:r>
          </a:p>
          <a:p>
            <a:r>
              <a:rPr lang="en-US" dirty="0"/>
              <a:t>Attendance	10%</a:t>
            </a:r>
          </a:p>
        </p:txBody>
      </p:sp>
    </p:spTree>
    <p:extLst>
      <p:ext uri="{BB962C8B-B14F-4D97-AF65-F5344CB8AC3E}">
        <p14:creationId xmlns:p14="http://schemas.microsoft.com/office/powerpoint/2010/main" val="95525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2821-7444-4444-A249-5E6669F1C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Bioinformatics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79B3-DE68-4B3C-AB53-8B3BB8CE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352"/>
            <a:ext cx="10515600" cy="43417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Bioinformatics is an interdisciplinary field that develops methods and software tools for understanding biological data, in particular when the data sets are large and complex. </a:t>
            </a:r>
          </a:p>
          <a:p>
            <a:endParaRPr lang="en-US" dirty="0"/>
          </a:p>
          <a:p>
            <a:r>
              <a:rPr lang="en-US" dirty="0"/>
              <a:t>As an interdisciplinary field of science, bioinformatics combines biology, computer science, information engineering, mathematics and statistics to analyze and interpret the biological data.</a:t>
            </a:r>
          </a:p>
          <a:p>
            <a:endParaRPr lang="en-US" dirty="0"/>
          </a:p>
          <a:p>
            <a:r>
              <a:rPr lang="en-US" dirty="0"/>
              <a:t>Bioinformatics has been used for in silico analyses of biological queries using mathematical and statistical techniques.</a:t>
            </a:r>
          </a:p>
        </p:txBody>
      </p:sp>
    </p:spTree>
    <p:extLst>
      <p:ext uri="{BB962C8B-B14F-4D97-AF65-F5344CB8AC3E}">
        <p14:creationId xmlns:p14="http://schemas.microsoft.com/office/powerpoint/2010/main" val="4190812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575D-7662-4951-8723-4969EBD8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Bioinformatics</a:t>
            </a:r>
            <a:endParaRPr lang="en-US" dirty="0"/>
          </a:p>
        </p:txBody>
      </p:sp>
      <p:pic>
        <p:nvPicPr>
          <p:cNvPr id="2050" name="Picture 2" descr="BIOINFORMATICS – World Congress on Advancements in Proteomics and  Bioinformatics Research">
            <a:extLst>
              <a:ext uri="{FF2B5EF4-FFF2-40B4-BE49-F238E27FC236}">
                <a16:creationId xmlns:a16="http://schemas.microsoft.com/office/drawing/2014/main" id="{97470BBB-179F-4590-9667-6B6B1F0724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031" y="1690688"/>
            <a:ext cx="6061938" cy="456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5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AA30-5740-4263-AF55-4F823039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Bioinformatics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36A78-2394-4E3E-B9C9-E24B63208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Bio + Informatics</a:t>
            </a:r>
          </a:p>
          <a:p>
            <a:pPr marL="0" indent="0">
              <a:buNone/>
            </a:pPr>
            <a:r>
              <a:rPr lang="en-US" dirty="0"/>
              <a:t>Biology: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Informatics: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86BDA-5129-42EA-A6DD-1E484585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2965273"/>
            <a:ext cx="9458325" cy="15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C03BF-B6C5-40A0-9D79-9C2BE0B85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26" y="5369585"/>
            <a:ext cx="8359346" cy="14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FA3FE-4C2A-4F5D-AC59-C3D53AD7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BCB7-3118-4461-A637-009F60198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851" y="1819071"/>
            <a:ext cx="10526949" cy="43677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 - 1970s</a:t>
            </a:r>
          </a:p>
          <a:p>
            <a:r>
              <a:rPr lang="en-US" dirty="0"/>
              <a:t>Sequence Databases, Similarity Matrices, and Molecular Evolution</a:t>
            </a:r>
          </a:p>
          <a:p>
            <a:pPr lvl="1"/>
            <a:r>
              <a:rPr lang="en-US" dirty="0"/>
              <a:t>How to study the similarity between two proteins?</a:t>
            </a:r>
          </a:p>
          <a:p>
            <a:pPr lvl="2"/>
            <a:r>
              <a:rPr lang="en-US" dirty="0"/>
              <a:t>How to score the similarity and detect homology?</a:t>
            </a:r>
          </a:p>
          <a:p>
            <a:pPr lvl="1"/>
            <a:r>
              <a:rPr lang="en-US" dirty="0"/>
              <a:t>First protein sequence databases / protein family classification</a:t>
            </a:r>
          </a:p>
          <a:p>
            <a:pPr lvl="1"/>
            <a:r>
              <a:rPr lang="en-US" dirty="0"/>
              <a:t>PAM matrices for protein sequence comparisons (still used!) [Margaret </a:t>
            </a:r>
            <a:r>
              <a:rPr lang="en-US" dirty="0" err="1"/>
              <a:t>Dayhoff</a:t>
            </a:r>
            <a:r>
              <a:rPr lang="en-US" dirty="0"/>
              <a:t>]</a:t>
            </a:r>
          </a:p>
          <a:p>
            <a:r>
              <a:rPr lang="en-US" dirty="0"/>
              <a:t>molecular sequences are helpful for studying organismal evolution [Carl </a:t>
            </a:r>
            <a:r>
              <a:rPr lang="en-US" dirty="0" err="1"/>
              <a:t>Woese</a:t>
            </a:r>
            <a:r>
              <a:rPr lang="en-US" dirty="0"/>
              <a:t>, Russ Doolittle]</a:t>
            </a:r>
          </a:p>
          <a:p>
            <a:pPr lvl="1"/>
            <a:r>
              <a:rPr lang="en-US" dirty="0"/>
              <a:t>Molecular classification of life</a:t>
            </a:r>
          </a:p>
          <a:p>
            <a:pPr lvl="1"/>
            <a:r>
              <a:rPr lang="en-US" dirty="0"/>
              <a:t>Molecular clocks</a:t>
            </a:r>
          </a:p>
          <a:p>
            <a:pPr lvl="1"/>
            <a:r>
              <a:rPr lang="en-US" dirty="0"/>
              <a:t>Use of ribosomal RNA to infer phylogeny</a:t>
            </a:r>
          </a:p>
          <a:p>
            <a:pPr lvl="1"/>
            <a:r>
              <a:rPr lang="en-US" dirty="0"/>
              <a:t>Discovery of third 'domain' of life - Archaea</a:t>
            </a:r>
          </a:p>
        </p:txBody>
      </p:sp>
    </p:spTree>
    <p:extLst>
      <p:ext uri="{BB962C8B-B14F-4D97-AF65-F5344CB8AC3E}">
        <p14:creationId xmlns:p14="http://schemas.microsoft.com/office/powerpoint/2010/main" val="81755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1523</Words>
  <Application>Microsoft Office PowerPoint</Application>
  <PresentationFormat>Widescreen</PresentationFormat>
  <Paragraphs>265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NexusSerif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Introduction to Bioinformatics</vt:lpstr>
      <vt:lpstr>Bioinformatics</vt:lpstr>
      <vt:lpstr>Contents</vt:lpstr>
      <vt:lpstr>Books</vt:lpstr>
      <vt:lpstr>Grading</vt:lpstr>
      <vt:lpstr>Bioinformatics </vt:lpstr>
      <vt:lpstr>Bioinformatics</vt:lpstr>
      <vt:lpstr>Bioinformatics</vt:lpstr>
      <vt:lpstr>History of Bioinformatics</vt:lpstr>
      <vt:lpstr>History of Bioinformatics</vt:lpstr>
      <vt:lpstr>History of Bioinformatics</vt:lpstr>
      <vt:lpstr>History of Bioinformatics</vt:lpstr>
      <vt:lpstr>History of Bioinformatics</vt:lpstr>
      <vt:lpstr>History of Bioinformatics</vt:lpstr>
      <vt:lpstr>Motivating Questions </vt:lpstr>
      <vt:lpstr>PowerPoint Presentation</vt:lpstr>
      <vt:lpstr>Genome</vt:lpstr>
      <vt:lpstr>Molecular Biology Information - DNA</vt:lpstr>
      <vt:lpstr>Molecular Biology Information:  Protein Sequence</vt:lpstr>
      <vt:lpstr>PowerPoint Presentation</vt:lpstr>
      <vt:lpstr>Genes and Proteins</vt:lpstr>
      <vt:lpstr>Amino Acid Coding Table</vt:lpstr>
      <vt:lpstr>PowerPoint Presentation</vt:lpstr>
      <vt:lpstr>Where to get data?</vt:lpstr>
      <vt:lpstr>PowerPoint Presentation</vt:lpstr>
      <vt:lpstr>Gene bank growth</vt:lpstr>
      <vt:lpstr>What we will study?</vt:lpstr>
      <vt:lpstr>What we will study?</vt:lpstr>
      <vt:lpstr>What we will study? </vt:lpstr>
      <vt:lpstr>What we will study? </vt:lpstr>
      <vt:lpstr>What we will study? </vt:lpstr>
      <vt:lpstr>What we will study? </vt:lpstr>
      <vt:lpstr>What we will study? </vt:lpstr>
      <vt:lpstr>PowerPoint Presentation</vt:lpstr>
      <vt:lpstr>What we will study? </vt:lpstr>
      <vt:lpstr>What we will study? </vt:lpstr>
      <vt:lpstr>What we will study? </vt:lpstr>
      <vt:lpstr>What we will study? </vt:lpstr>
      <vt:lpstr>What we will study? </vt:lpstr>
      <vt:lpstr>What we will study? </vt:lpstr>
      <vt:lpstr>What we will study? </vt:lpstr>
      <vt:lpstr>What we will study?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Hilal</dc:creator>
  <cp:lastModifiedBy>타야라히랄</cp:lastModifiedBy>
  <cp:revision>67</cp:revision>
  <dcterms:created xsi:type="dcterms:W3CDTF">2020-09-02T01:57:36Z</dcterms:created>
  <dcterms:modified xsi:type="dcterms:W3CDTF">2022-09-05T04:49:47Z</dcterms:modified>
</cp:coreProperties>
</file>